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72" r:id="rId2"/>
    <p:sldId id="257" r:id="rId3"/>
    <p:sldId id="283" r:id="rId4"/>
    <p:sldId id="278" r:id="rId5"/>
    <p:sldId id="279" r:id="rId6"/>
    <p:sldId id="276" r:id="rId7"/>
    <p:sldId id="271" r:id="rId8"/>
    <p:sldId id="261" r:id="rId9"/>
    <p:sldId id="263" r:id="rId10"/>
    <p:sldId id="281" r:id="rId11"/>
    <p:sldId id="264" r:id="rId12"/>
    <p:sldId id="265" r:id="rId13"/>
    <p:sldId id="266" r:id="rId14"/>
    <p:sldId id="268" r:id="rId15"/>
    <p:sldId id="273" r:id="rId16"/>
    <p:sldId id="267" r:id="rId17"/>
    <p:sldId id="269" r:id="rId18"/>
    <p:sldId id="270" r:id="rId19"/>
    <p:sldId id="274" r:id="rId20"/>
    <p:sldId id="275" r:id="rId21"/>
    <p:sldId id="280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3D"/>
    <a:srgbClr val="E183B6"/>
    <a:srgbClr val="924095"/>
    <a:srgbClr val="1C67B0"/>
    <a:srgbClr val="3683C6"/>
    <a:srgbClr val="ADC0E1"/>
    <a:srgbClr val="35793E"/>
    <a:srgbClr val="E9E54A"/>
    <a:srgbClr val="FAC847"/>
    <a:srgbClr val="FAC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72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0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58C92-B94E-409D-B551-A5968AF661F7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4AD92-FC2F-44F6-B007-604859871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075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87FCD-2F5C-4647-9703-DCE010B77E5A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10FD-A64F-104B-B16F-D630D820B6A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044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dirty="0"/>
              <a:t>101</a:t>
            </a:r>
            <a:r>
              <a:rPr lang="zh-TW" altLang="en-US" b="0" dirty="0"/>
              <a:t>大樓</a:t>
            </a:r>
            <a:r>
              <a:rPr lang="en-US" altLang="zh-TW" b="0" dirty="0"/>
              <a:t>:  it’s the tallest building in Taiwan and landmark skyscraper.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0" i="0" dirty="0">
              <a:solidFill>
                <a:srgbClr val="0000CD"/>
              </a:solidFill>
              <a:effectLst/>
              <a:latin typeface="微軟正黑體修正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0000CD"/>
                </a:solidFill>
                <a:effectLst/>
                <a:latin typeface="微軟正黑體修正"/>
              </a:rPr>
              <a:t>台灣兼具都會及自然特色</a:t>
            </a:r>
            <a:r>
              <a:rPr lang="en-US" altLang="zh-TW" dirty="0"/>
              <a:t>Taiwan mixes urban and nature: </a:t>
            </a:r>
            <a:r>
              <a:rPr lang="zh-TW" altLang="en-US" b="0" i="0" dirty="0">
                <a:solidFill>
                  <a:srgbClr val="0000CD"/>
                </a:solidFill>
                <a:effectLst/>
                <a:latin typeface="微軟正黑體修正"/>
              </a:rPr>
              <a:t> </a:t>
            </a:r>
            <a:endParaRPr lang="en-US" altLang="zh-TW" b="0" i="0" dirty="0">
              <a:solidFill>
                <a:srgbClr val="0000CD"/>
              </a:solidFill>
              <a:effectLst/>
              <a:latin typeface="微軟正黑體修正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dirty="0">
                <a:solidFill>
                  <a:srgbClr val="0000CD"/>
                </a:solidFill>
                <a:effectLst/>
                <a:latin typeface="微軟正黑體修正"/>
              </a:rPr>
              <a:t>There are many tourist attractions in Taiwan you probably don’t want to miss. </a:t>
            </a:r>
            <a:r>
              <a:rPr lang="en-US" altLang="zh-TW" b="0" i="0" dirty="0" err="1">
                <a:solidFill>
                  <a:srgbClr val="0000CD"/>
                </a:solidFill>
                <a:effectLst/>
                <a:latin typeface="微軟正黑體修正"/>
              </a:rPr>
              <a:t>Taroko</a:t>
            </a:r>
            <a:r>
              <a:rPr lang="en-US" altLang="zh-TW" b="0" i="0" dirty="0">
                <a:solidFill>
                  <a:srgbClr val="0000CD"/>
                </a:solidFill>
                <a:effectLst/>
                <a:latin typeface="微軟正黑體修正"/>
              </a:rPr>
              <a:t> Gorge is one of them!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0" dirty="0"/>
          </a:p>
          <a:p>
            <a:r>
              <a:rPr lang="zh-TW" altLang="en-US" b="0" i="0" dirty="0">
                <a:solidFill>
                  <a:srgbClr val="0000CD"/>
                </a:solidFill>
                <a:effectLst/>
                <a:latin typeface="微軟正黑體修正"/>
              </a:rPr>
              <a:t>生產的科技</a:t>
            </a:r>
            <a:r>
              <a:rPr lang="en-US" altLang="zh-TW" b="0" i="0" dirty="0">
                <a:solidFill>
                  <a:srgbClr val="0000CD"/>
                </a:solidFill>
                <a:effectLst/>
                <a:latin typeface="微軟正黑體修正"/>
              </a:rPr>
              <a:t>Tons of technology</a:t>
            </a:r>
            <a:r>
              <a:rPr lang="zh-TW" altLang="en-US" b="0" i="0" dirty="0">
                <a:solidFill>
                  <a:srgbClr val="0000CD"/>
                </a:solidFill>
                <a:effectLst/>
                <a:latin typeface="微軟正黑體修正"/>
              </a:rPr>
              <a:t> </a:t>
            </a:r>
            <a:r>
              <a:rPr lang="en-US" altLang="zh-TW" b="0" i="0" dirty="0">
                <a:solidFill>
                  <a:srgbClr val="0000CD"/>
                </a:solidFill>
                <a:effectLst/>
                <a:latin typeface="微軟正黑體修正"/>
              </a:rPr>
              <a:t>:  You may not know it, but some brands you’ve been using are from Taiwan, including Giant and HTC!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34695-4932-45FA-B1E8-FDF14A61942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57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9DF8-A3B6-4DA5-A019-E5B06BB8A1E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AA0C-1429-4CF3-82FA-4FC326DDE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51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9DF8-A3B6-4DA5-A019-E5B06BB8A1E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AA0C-1429-4CF3-82FA-4FC326DDE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63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9DF8-A3B6-4DA5-A019-E5B06BB8A1E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AA0C-1429-4CF3-82FA-4FC326DDE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83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9DF8-A3B6-4DA5-A019-E5B06BB8A1E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AA0C-1429-4CF3-82FA-4FC326DDE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78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9DF8-A3B6-4DA5-A019-E5B06BB8A1E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AA0C-1429-4CF3-82FA-4FC326DDE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89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9DF8-A3B6-4DA5-A019-E5B06BB8A1E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AA0C-1429-4CF3-82FA-4FC326DDE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8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9DF8-A3B6-4DA5-A019-E5B06BB8A1E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AA0C-1429-4CF3-82FA-4FC326DDE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4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9DF8-A3B6-4DA5-A019-E5B06BB8A1E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AA0C-1429-4CF3-82FA-4FC326DDE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53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9DF8-A3B6-4DA5-A019-E5B06BB8A1E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AA0C-1429-4CF3-82FA-4FC326DDE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4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9DF8-A3B6-4DA5-A019-E5B06BB8A1E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AA0C-1429-4CF3-82FA-4FC326DDE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30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9DF8-A3B6-4DA5-A019-E5B06BB8A1E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AA0C-1429-4CF3-82FA-4FC326DDE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4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39DF8-A3B6-4DA5-A019-E5B06BB8A1E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A0C-1429-4CF3-82FA-4FC326DDE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31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7.jp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03367347-1649-9045-9192-6249ABAF8796}"/>
              </a:ext>
            </a:extLst>
          </p:cNvPr>
          <p:cNvCxnSpPr>
            <a:cxnSpLocks/>
          </p:cNvCxnSpPr>
          <p:nvPr/>
        </p:nvCxnSpPr>
        <p:spPr>
          <a:xfrm>
            <a:off x="448235" y="1122363"/>
            <a:ext cx="0" cy="57356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FD8F8D2-05C2-DA44-A96B-3614D7475660}"/>
              </a:ext>
            </a:extLst>
          </p:cNvPr>
          <p:cNvCxnSpPr>
            <a:cxnSpLocks/>
          </p:cNvCxnSpPr>
          <p:nvPr/>
        </p:nvCxnSpPr>
        <p:spPr>
          <a:xfrm>
            <a:off x="1558962" y="1122363"/>
            <a:ext cx="0" cy="57356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AF5FA647-3FF5-ED48-B32F-1DACEA2B2F95}"/>
              </a:ext>
            </a:extLst>
          </p:cNvPr>
          <p:cNvCxnSpPr>
            <a:cxnSpLocks/>
          </p:cNvCxnSpPr>
          <p:nvPr/>
        </p:nvCxnSpPr>
        <p:spPr>
          <a:xfrm>
            <a:off x="2669689" y="1122363"/>
            <a:ext cx="0" cy="57356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6C40F5F8-B056-484D-935F-35066533A8EC}"/>
              </a:ext>
            </a:extLst>
          </p:cNvPr>
          <p:cNvCxnSpPr>
            <a:cxnSpLocks/>
          </p:cNvCxnSpPr>
          <p:nvPr/>
        </p:nvCxnSpPr>
        <p:spPr>
          <a:xfrm>
            <a:off x="3780416" y="1122363"/>
            <a:ext cx="0" cy="57356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ECB4DC9E-010B-DF40-AE23-8AA903BC52C1}"/>
              </a:ext>
            </a:extLst>
          </p:cNvPr>
          <p:cNvCxnSpPr>
            <a:cxnSpLocks/>
          </p:cNvCxnSpPr>
          <p:nvPr/>
        </p:nvCxnSpPr>
        <p:spPr>
          <a:xfrm>
            <a:off x="6001870" y="1122363"/>
            <a:ext cx="0" cy="57356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3A3C243-BF17-B549-99DF-B347C6A595EB}"/>
              </a:ext>
            </a:extLst>
          </p:cNvPr>
          <p:cNvCxnSpPr>
            <a:cxnSpLocks/>
          </p:cNvCxnSpPr>
          <p:nvPr/>
        </p:nvCxnSpPr>
        <p:spPr>
          <a:xfrm>
            <a:off x="7112597" y="1122363"/>
            <a:ext cx="0" cy="57356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FF378F41-E624-0742-AEBB-09641CD95211}"/>
              </a:ext>
            </a:extLst>
          </p:cNvPr>
          <p:cNvCxnSpPr>
            <a:cxnSpLocks/>
          </p:cNvCxnSpPr>
          <p:nvPr/>
        </p:nvCxnSpPr>
        <p:spPr>
          <a:xfrm>
            <a:off x="8223324" y="1122363"/>
            <a:ext cx="0" cy="57356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2B811F36-E26E-FE42-91A5-0B7000BCD0AA}"/>
              </a:ext>
            </a:extLst>
          </p:cNvPr>
          <p:cNvCxnSpPr>
            <a:cxnSpLocks/>
          </p:cNvCxnSpPr>
          <p:nvPr/>
        </p:nvCxnSpPr>
        <p:spPr>
          <a:xfrm>
            <a:off x="9334051" y="1122363"/>
            <a:ext cx="0" cy="57356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D56F10BF-4CF9-4342-84CA-7835225BEBCB}"/>
              </a:ext>
            </a:extLst>
          </p:cNvPr>
          <p:cNvCxnSpPr>
            <a:cxnSpLocks/>
          </p:cNvCxnSpPr>
          <p:nvPr/>
        </p:nvCxnSpPr>
        <p:spPr>
          <a:xfrm>
            <a:off x="10444778" y="1122363"/>
            <a:ext cx="0" cy="57356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C25E3CFA-AE52-2846-BBCD-E2D7C310F7D9}"/>
              </a:ext>
            </a:extLst>
          </p:cNvPr>
          <p:cNvCxnSpPr>
            <a:cxnSpLocks/>
          </p:cNvCxnSpPr>
          <p:nvPr/>
        </p:nvCxnSpPr>
        <p:spPr>
          <a:xfrm>
            <a:off x="11555506" y="1122363"/>
            <a:ext cx="0" cy="57356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147BDB5-31F8-A24C-8650-C5744FEBCEF8}"/>
              </a:ext>
            </a:extLst>
          </p:cNvPr>
          <p:cNvGrpSpPr/>
          <p:nvPr/>
        </p:nvGrpSpPr>
        <p:grpSpPr>
          <a:xfrm>
            <a:off x="0" y="0"/>
            <a:ext cx="12192000" cy="1122363"/>
            <a:chOff x="0" y="0"/>
            <a:chExt cx="12192000" cy="112236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67645EC-A4BB-FA43-8490-23C30C568DA6}"/>
                </a:ext>
              </a:extLst>
            </p:cNvPr>
            <p:cNvSpPr/>
            <p:nvPr/>
          </p:nvSpPr>
          <p:spPr>
            <a:xfrm>
              <a:off x="0" y="0"/>
              <a:ext cx="995893" cy="1122363"/>
            </a:xfrm>
            <a:prstGeom prst="rect">
              <a:avLst/>
            </a:prstGeom>
            <a:solidFill>
              <a:srgbClr val="C22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7690BC8-E7DE-E142-8FC3-1EAA574C2452}"/>
                </a:ext>
              </a:extLst>
            </p:cNvPr>
            <p:cNvSpPr/>
            <p:nvPr/>
          </p:nvSpPr>
          <p:spPr>
            <a:xfrm>
              <a:off x="914233" y="0"/>
              <a:ext cx="1201271" cy="1122363"/>
            </a:xfrm>
            <a:prstGeom prst="rect">
              <a:avLst/>
            </a:prstGeom>
            <a:solidFill>
              <a:srgbClr val="F0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4F1A714-9FD7-0B4E-BE58-2367F4C2E14E}"/>
                </a:ext>
              </a:extLst>
            </p:cNvPr>
            <p:cNvSpPr/>
            <p:nvPr/>
          </p:nvSpPr>
          <p:spPr>
            <a:xfrm>
              <a:off x="2033844" y="0"/>
              <a:ext cx="1201271" cy="1122363"/>
            </a:xfrm>
            <a:prstGeom prst="rect">
              <a:avLst/>
            </a:prstGeom>
            <a:solidFill>
              <a:srgbClr val="F39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66351B-BD6F-D54A-A997-04CDB55DCF17}"/>
                </a:ext>
              </a:extLst>
            </p:cNvPr>
            <p:cNvSpPr/>
            <p:nvPr/>
          </p:nvSpPr>
          <p:spPr>
            <a:xfrm>
              <a:off x="3153455" y="0"/>
              <a:ext cx="1201271" cy="1122363"/>
            </a:xfrm>
            <a:prstGeom prst="rect">
              <a:avLst/>
            </a:prstGeom>
            <a:solidFill>
              <a:srgbClr val="FAC8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4A1A38C-B8AB-BC45-9A19-6505A8946AF7}"/>
                </a:ext>
              </a:extLst>
            </p:cNvPr>
            <p:cNvSpPr/>
            <p:nvPr/>
          </p:nvSpPr>
          <p:spPr>
            <a:xfrm>
              <a:off x="4273066" y="0"/>
              <a:ext cx="1201271" cy="1122363"/>
            </a:xfrm>
            <a:prstGeom prst="rect">
              <a:avLst/>
            </a:prstGeom>
            <a:solidFill>
              <a:srgbClr val="E9E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8E7906F-0EA0-F24D-9E70-82D1008AA8F9}"/>
                </a:ext>
              </a:extLst>
            </p:cNvPr>
            <p:cNvSpPr/>
            <p:nvPr/>
          </p:nvSpPr>
          <p:spPr>
            <a:xfrm>
              <a:off x="5392677" y="0"/>
              <a:ext cx="1201271" cy="1122363"/>
            </a:xfrm>
            <a:prstGeom prst="rect">
              <a:avLst/>
            </a:prstGeom>
            <a:solidFill>
              <a:srgbClr val="357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3C0C84B-FF1C-9C41-BC90-48BAD9D30C45}"/>
                </a:ext>
              </a:extLst>
            </p:cNvPr>
            <p:cNvSpPr/>
            <p:nvPr/>
          </p:nvSpPr>
          <p:spPr>
            <a:xfrm>
              <a:off x="6512288" y="0"/>
              <a:ext cx="1201271" cy="1122363"/>
            </a:xfrm>
            <a:prstGeom prst="rect">
              <a:avLst/>
            </a:prstGeom>
            <a:solidFill>
              <a:srgbClr val="ADC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CC6E7E8-426A-1049-A99F-B498A8963617}"/>
                </a:ext>
              </a:extLst>
            </p:cNvPr>
            <p:cNvSpPr/>
            <p:nvPr/>
          </p:nvSpPr>
          <p:spPr>
            <a:xfrm>
              <a:off x="7631899" y="0"/>
              <a:ext cx="1201271" cy="1122363"/>
            </a:xfrm>
            <a:prstGeom prst="rect">
              <a:avLst/>
            </a:prstGeom>
            <a:solidFill>
              <a:srgbClr val="368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308F900-E111-F949-B6E8-FE4F127AE5E5}"/>
                </a:ext>
              </a:extLst>
            </p:cNvPr>
            <p:cNvSpPr/>
            <p:nvPr/>
          </p:nvSpPr>
          <p:spPr>
            <a:xfrm>
              <a:off x="8751510" y="0"/>
              <a:ext cx="1201271" cy="1122363"/>
            </a:xfrm>
            <a:prstGeom prst="rect">
              <a:avLst/>
            </a:prstGeom>
            <a:solidFill>
              <a:srgbClr val="1C6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5043A99-FAB9-004F-9562-F58A04C01E92}"/>
                </a:ext>
              </a:extLst>
            </p:cNvPr>
            <p:cNvSpPr/>
            <p:nvPr/>
          </p:nvSpPr>
          <p:spPr>
            <a:xfrm>
              <a:off x="9871121" y="0"/>
              <a:ext cx="1201271" cy="1122363"/>
            </a:xfrm>
            <a:prstGeom prst="rect">
              <a:avLst/>
            </a:prstGeom>
            <a:solidFill>
              <a:srgbClr val="924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3696668-91C5-EA40-BC83-757FC80BE5ED}"/>
                </a:ext>
              </a:extLst>
            </p:cNvPr>
            <p:cNvSpPr/>
            <p:nvPr/>
          </p:nvSpPr>
          <p:spPr>
            <a:xfrm>
              <a:off x="10990729" y="0"/>
              <a:ext cx="1201271" cy="1122363"/>
            </a:xfrm>
            <a:prstGeom prst="rect">
              <a:avLst/>
            </a:prstGeom>
            <a:solidFill>
              <a:srgbClr val="E18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E82545D2-8035-C740-BB61-766737BAFC97}"/>
              </a:ext>
            </a:extLst>
          </p:cNvPr>
          <p:cNvCxnSpPr>
            <a:cxnSpLocks/>
          </p:cNvCxnSpPr>
          <p:nvPr/>
        </p:nvCxnSpPr>
        <p:spPr>
          <a:xfrm>
            <a:off x="4891143" y="1122363"/>
            <a:ext cx="0" cy="57356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D0C463D-A6B0-F94F-9B2D-C9A3DBE23359}"/>
              </a:ext>
            </a:extLst>
          </p:cNvPr>
          <p:cNvSpPr txBox="1"/>
          <p:nvPr/>
        </p:nvSpPr>
        <p:spPr>
          <a:xfrm>
            <a:off x="198198" y="207238"/>
            <a:ext cx="57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kumimoji="1"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CEA8410-1214-4648-B4FE-A1795F98974C}"/>
              </a:ext>
            </a:extLst>
          </p:cNvPr>
          <p:cNvSpPr txBox="1"/>
          <p:nvPr/>
        </p:nvSpPr>
        <p:spPr>
          <a:xfrm>
            <a:off x="1228483" y="207238"/>
            <a:ext cx="57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bg1">
                    <a:lumMod val="95000"/>
                  </a:schemeClr>
                </a:solidFill>
              </a:rPr>
              <a:t>B</a:t>
            </a:r>
            <a:endParaRPr kumimoji="1"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DE61F29-258A-2E4C-B1B2-E1CD3BF9CE42}"/>
              </a:ext>
            </a:extLst>
          </p:cNvPr>
          <p:cNvSpPr txBox="1"/>
          <p:nvPr/>
        </p:nvSpPr>
        <p:spPr>
          <a:xfrm>
            <a:off x="2388924" y="207238"/>
            <a:ext cx="57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kumimoji="1"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CD9EF1BD-88DE-BE46-8666-90CEC16E8497}"/>
              </a:ext>
            </a:extLst>
          </p:cNvPr>
          <p:cNvSpPr txBox="1"/>
          <p:nvPr/>
        </p:nvSpPr>
        <p:spPr>
          <a:xfrm>
            <a:off x="3507641" y="207238"/>
            <a:ext cx="57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bg1">
                    <a:lumMod val="95000"/>
                  </a:schemeClr>
                </a:solidFill>
              </a:rPr>
              <a:t>D</a:t>
            </a:r>
            <a:endParaRPr kumimoji="1"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53A4897-C2E7-9C4C-BAA3-E1CA08818874}"/>
              </a:ext>
            </a:extLst>
          </p:cNvPr>
          <p:cNvSpPr txBox="1"/>
          <p:nvPr/>
        </p:nvSpPr>
        <p:spPr>
          <a:xfrm>
            <a:off x="4617477" y="207238"/>
            <a:ext cx="57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bg1">
                    <a:lumMod val="95000"/>
                  </a:schemeClr>
                </a:solidFill>
              </a:rPr>
              <a:t>E</a:t>
            </a:r>
            <a:endParaRPr kumimoji="1"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04C810A-F3DE-CC45-8067-F2E430FB1364}"/>
              </a:ext>
            </a:extLst>
          </p:cNvPr>
          <p:cNvSpPr txBox="1"/>
          <p:nvPr/>
        </p:nvSpPr>
        <p:spPr>
          <a:xfrm>
            <a:off x="5747590" y="207238"/>
            <a:ext cx="57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bg1">
                    <a:lumMod val="95000"/>
                  </a:schemeClr>
                </a:solidFill>
              </a:rPr>
              <a:t>F</a:t>
            </a:r>
            <a:endParaRPr kumimoji="1"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A1A7CFFC-18D7-FE4D-947E-A21880DA92D0}"/>
              </a:ext>
            </a:extLst>
          </p:cNvPr>
          <p:cNvSpPr txBox="1"/>
          <p:nvPr/>
        </p:nvSpPr>
        <p:spPr>
          <a:xfrm>
            <a:off x="6826213" y="207238"/>
            <a:ext cx="57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bg1">
                    <a:lumMod val="95000"/>
                  </a:schemeClr>
                </a:solidFill>
              </a:rPr>
              <a:t>G</a:t>
            </a:r>
            <a:endParaRPr kumimoji="1"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2CB56633-1EC1-7545-A40E-505B20F25319}"/>
              </a:ext>
            </a:extLst>
          </p:cNvPr>
          <p:cNvSpPr txBox="1"/>
          <p:nvPr/>
        </p:nvSpPr>
        <p:spPr>
          <a:xfrm>
            <a:off x="8004741" y="207238"/>
            <a:ext cx="57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bg1">
                    <a:lumMod val="95000"/>
                  </a:schemeClr>
                </a:solidFill>
              </a:rPr>
              <a:t>H</a:t>
            </a:r>
            <a:endParaRPr kumimoji="1"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16CF878F-270D-DA47-8063-561094856FDC}"/>
              </a:ext>
            </a:extLst>
          </p:cNvPr>
          <p:cNvSpPr txBox="1"/>
          <p:nvPr/>
        </p:nvSpPr>
        <p:spPr>
          <a:xfrm>
            <a:off x="9211353" y="207238"/>
            <a:ext cx="57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bg1">
                    <a:lumMod val="95000"/>
                  </a:schemeClr>
                </a:solidFill>
              </a:rPr>
              <a:t>I</a:t>
            </a:r>
            <a:endParaRPr kumimoji="1"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48B2CF2C-DF3D-DE41-BC71-76F2C1E02001}"/>
              </a:ext>
            </a:extLst>
          </p:cNvPr>
          <p:cNvSpPr txBox="1"/>
          <p:nvPr/>
        </p:nvSpPr>
        <p:spPr>
          <a:xfrm>
            <a:off x="10226201" y="207238"/>
            <a:ext cx="57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bg1">
                    <a:lumMod val="95000"/>
                  </a:schemeClr>
                </a:solidFill>
              </a:rPr>
              <a:t>J</a:t>
            </a:r>
            <a:endParaRPr kumimoji="1"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600C58A-A856-8F47-AE1D-B1F5179F7679}"/>
              </a:ext>
            </a:extLst>
          </p:cNvPr>
          <p:cNvSpPr txBox="1"/>
          <p:nvPr/>
        </p:nvSpPr>
        <p:spPr>
          <a:xfrm>
            <a:off x="11349722" y="207238"/>
            <a:ext cx="57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>
                <a:solidFill>
                  <a:schemeClr val="bg1">
                    <a:lumMod val="95000"/>
                  </a:schemeClr>
                </a:solidFill>
              </a:rPr>
              <a:t>K</a:t>
            </a:r>
            <a:endParaRPr kumimoji="1"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63C5A8A-0D50-134D-AE40-52723D539C69}"/>
              </a:ext>
            </a:extLst>
          </p:cNvPr>
          <p:cNvSpPr/>
          <p:nvPr/>
        </p:nvSpPr>
        <p:spPr>
          <a:xfrm>
            <a:off x="1558962" y="1551214"/>
            <a:ext cx="8885816" cy="38276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BC30932C-B657-B445-B5D9-4295B1105D38}"/>
              </a:ext>
            </a:extLst>
          </p:cNvPr>
          <p:cNvSpPr txBox="1"/>
          <p:nvPr/>
        </p:nvSpPr>
        <p:spPr>
          <a:xfrm>
            <a:off x="1198118" y="1557306"/>
            <a:ext cx="9795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000" b="1" dirty="0"/>
              <a:t>The Practical Experience of Teaching the Spectrum of Teaching Style in PETE</a:t>
            </a:r>
            <a:endParaRPr kumimoji="1" lang="zh-TW" altLang="en-US" sz="4000" b="1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23946C34-CC75-5245-ACF6-57F17415A2C9}"/>
              </a:ext>
            </a:extLst>
          </p:cNvPr>
          <p:cNvSpPr txBox="1"/>
          <p:nvPr/>
        </p:nvSpPr>
        <p:spPr>
          <a:xfrm>
            <a:off x="2718221" y="5505628"/>
            <a:ext cx="6631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3200" b="1" dirty="0">
                <a:solidFill>
                  <a:srgbClr val="0070C0"/>
                </a:solidFill>
              </a:rPr>
              <a:t>Robin, Deng-</a:t>
            </a:r>
            <a:r>
              <a:rPr kumimoji="1" lang="en-US" altLang="zh-TW" sz="3200" b="1" dirty="0" err="1">
                <a:solidFill>
                  <a:srgbClr val="0070C0"/>
                </a:solidFill>
              </a:rPr>
              <a:t>Yau</a:t>
            </a:r>
            <a:r>
              <a:rPr kumimoji="1" lang="en-US" altLang="zh-TW" sz="3200" b="1" dirty="0">
                <a:solidFill>
                  <a:srgbClr val="0070C0"/>
                </a:solidFill>
              </a:rPr>
              <a:t> Shy</a:t>
            </a:r>
          </a:p>
          <a:p>
            <a:pPr algn="ctr"/>
            <a:r>
              <a:rPr kumimoji="1" lang="en-US" altLang="zh-TW" sz="2400" b="1" dirty="0">
                <a:solidFill>
                  <a:srgbClr val="0070C0"/>
                </a:solidFill>
              </a:rPr>
              <a:t>National Taiwan Normal University</a:t>
            </a:r>
            <a:endParaRPr kumimoji="1" lang="zh-TW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DD810249-1631-414D-98BA-769773B4E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312" y="5404549"/>
            <a:ext cx="1693177" cy="133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D94D3A8C-90C9-CF42-9D85-17EACAA73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8" y="5505628"/>
            <a:ext cx="1201271" cy="1201271"/>
          </a:xfrm>
          <a:prstGeom prst="ellipse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CC98CDF5-84C4-7C40-BB55-D9B7F8ECEF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1" b="11661"/>
          <a:stretch/>
        </p:blipFill>
        <p:spPr>
          <a:xfrm>
            <a:off x="2634479" y="2880745"/>
            <a:ext cx="6699571" cy="24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3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085505" y="390204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PETE</a:t>
            </a:r>
            <a:r>
              <a:rPr kumimoji="1" lang="zh-TW" altLang="en-US" sz="4400" b="1" dirty="0"/>
              <a:t> </a:t>
            </a:r>
            <a:r>
              <a:rPr kumimoji="1" lang="en" altLang="zh-TW" sz="4400" b="1" dirty="0"/>
              <a:t>P</a:t>
            </a:r>
            <a:r>
              <a:rPr lang="en" altLang="zh-TW" sz="4400" b="1" dirty="0"/>
              <a:t>rogrammes in </a:t>
            </a:r>
            <a:r>
              <a:rPr lang="en-US" altLang="zh-TW" sz="4400" b="1" dirty="0"/>
              <a:t>NTNU</a:t>
            </a:r>
            <a:endParaRPr kumimoji="1" lang="zh-TW" altLang="en-US" sz="4400" b="1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DBAB39C-8642-D349-A1B4-7EF151903293}"/>
              </a:ext>
            </a:extLst>
          </p:cNvPr>
          <p:cNvSpPr txBox="1"/>
          <p:nvPr/>
        </p:nvSpPr>
        <p:spPr>
          <a:xfrm>
            <a:off x="-1825037" y="27148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Sport Pedagogy</a:t>
            </a:r>
            <a:endParaRPr kumimoji="1"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B127D08-1316-634C-BF47-473AF55E6924}"/>
              </a:ext>
            </a:extLst>
          </p:cNvPr>
          <p:cNvSpPr txBox="1"/>
          <p:nvPr/>
        </p:nvSpPr>
        <p:spPr>
          <a:xfrm>
            <a:off x="6426334" y="2688419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Practicum 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66ED378-BC7A-F54D-95D0-0522A5635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395467"/>
              </p:ext>
            </p:extLst>
          </p:nvPr>
        </p:nvGraphicFramePr>
        <p:xfrm>
          <a:off x="644681" y="1840872"/>
          <a:ext cx="9081209" cy="46329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016642">
                  <a:extLst>
                    <a:ext uri="{9D8B030D-6E8A-4147-A177-3AD203B41FA5}">
                      <a16:colId xmlns:a16="http://schemas.microsoft.com/office/drawing/2014/main" val="3873928492"/>
                    </a:ext>
                  </a:extLst>
                </a:gridCol>
                <a:gridCol w="8064567">
                  <a:extLst>
                    <a:ext uri="{9D8B030D-6E8A-4147-A177-3AD203B41FA5}">
                      <a16:colId xmlns:a16="http://schemas.microsoft.com/office/drawing/2014/main" val="1620173639"/>
                    </a:ext>
                  </a:extLst>
                </a:gridCol>
              </a:tblGrid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02/22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100">
                          <a:effectLst/>
                          <a:latin typeface="+mn-lt"/>
                        </a:rPr>
                        <a:t>課程介紹與分組、教師生命史與未來的挑戰</a:t>
                      </a:r>
                      <a:endParaRPr lang="zh-TW" sz="1600" b="1" kern="10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956560756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03/01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kern="100" dirty="0">
                          <a:effectLst/>
                          <a:latin typeface="+mn-lt"/>
                        </a:rPr>
                        <a:t>-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969675403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>
                          <a:effectLst/>
                          <a:latin typeface="+mn-lt"/>
                        </a:rPr>
                        <a:t>03/08</a:t>
                      </a:r>
                      <a:endParaRPr lang="zh-TW" sz="1600" b="1" kern="10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kern="100" dirty="0">
                          <a:effectLst/>
                          <a:latin typeface="+mn-lt"/>
                        </a:rPr>
                        <a:t>Competence-based PE teaching</a:t>
                      </a:r>
                      <a:r>
                        <a:rPr lang="zh-TW" sz="1600" b="1" kern="100" dirty="0">
                          <a:effectLst/>
                          <a:latin typeface="+mn-lt"/>
                        </a:rPr>
                        <a:t>與</a:t>
                      </a:r>
                      <a:r>
                        <a:rPr lang="en-US" altLang="zh-TW" sz="1600" b="1" kern="100" dirty="0">
                          <a:effectLst/>
                          <a:latin typeface="+mn-lt"/>
                        </a:rPr>
                        <a:t>Physical Literacy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272184692"/>
                  </a:ext>
                </a:extLst>
              </a:tr>
              <a:tr h="463044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03/15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1600" b="1" dirty="0">
                          <a:latin typeface="+mn-lt"/>
                        </a:rPr>
                        <a:t>Spectrum </a:t>
                      </a:r>
                      <a:r>
                        <a:rPr lang="en-US" altLang="zh-TW" sz="1600" b="1" kern="100" dirty="0">
                          <a:effectLst/>
                          <a:latin typeface="+mn-lt"/>
                        </a:rPr>
                        <a:t>ch1, ch2</a:t>
                      </a:r>
                      <a:endParaRPr lang="zh-TW" sz="1600" b="1" kern="100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effectLst/>
                          <a:latin typeface="+mn-lt"/>
                        </a:rPr>
                        <a:t>The command style(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style A</a:t>
                      </a:r>
                      <a:r>
                        <a:rPr lang="en-US" sz="1600" b="1" kern="100" dirty="0">
                          <a:effectLst/>
                          <a:latin typeface="+mn-lt"/>
                        </a:rPr>
                        <a:t>)</a:t>
                      </a:r>
                      <a:r>
                        <a:rPr lang="en-US" altLang="zh-TW" sz="1600" b="1" kern="100" dirty="0">
                          <a:effectLst/>
                          <a:latin typeface="+mn-lt"/>
                        </a:rPr>
                        <a:t> </a:t>
                      </a:r>
                      <a:r>
                        <a:rPr kumimoji="1" lang="en" altLang="zh-TW" sz="1600" b="1" dirty="0">
                          <a:latin typeface="+mn-lt"/>
                        </a:rPr>
                        <a:t>text Discuss &amp; </a:t>
                      </a:r>
                      <a:r>
                        <a:rPr kumimoji="1" lang="en-US" altLang="zh-TW" sz="1600" b="1" dirty="0">
                          <a:latin typeface="+mn-lt"/>
                        </a:rPr>
                        <a:t>Writing lesson plan</a:t>
                      </a: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627633823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03/22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The practice style (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style B</a:t>
                      </a:r>
                      <a:r>
                        <a:rPr lang="en-US" sz="1600" b="1" kern="100" dirty="0">
                          <a:effectLst/>
                          <a:latin typeface="+mn-lt"/>
                        </a:rPr>
                        <a:t>)</a:t>
                      </a:r>
                      <a:r>
                        <a:rPr kumimoji="1" lang="en" altLang="zh-TW" sz="1600" b="1" dirty="0">
                          <a:latin typeface="+mn-lt"/>
                        </a:rPr>
                        <a:t> text Discuss &amp; </a:t>
                      </a:r>
                      <a:r>
                        <a:rPr kumimoji="1" lang="en-US" altLang="zh-TW" sz="1600" b="1" dirty="0">
                          <a:latin typeface="+mn-lt"/>
                        </a:rPr>
                        <a:t>Writing lesson plan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278381889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>
                          <a:effectLst/>
                          <a:latin typeface="+mn-lt"/>
                        </a:rPr>
                        <a:t>03/29</a:t>
                      </a:r>
                      <a:endParaRPr lang="zh-TW" sz="1600" b="1" kern="10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The reciprocal style (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style C</a:t>
                      </a:r>
                      <a:r>
                        <a:rPr lang="en-US" sz="1600" b="1" kern="100" dirty="0">
                          <a:effectLst/>
                          <a:latin typeface="+mn-lt"/>
                        </a:rPr>
                        <a:t>)</a:t>
                      </a:r>
                      <a:r>
                        <a:rPr kumimoji="1" lang="en" altLang="zh-TW" sz="1600" b="1" dirty="0">
                          <a:latin typeface="+mn-lt"/>
                        </a:rPr>
                        <a:t> text Discuss &amp; </a:t>
                      </a:r>
                      <a:r>
                        <a:rPr kumimoji="1" lang="en-US" altLang="zh-TW" sz="1600" b="1" dirty="0">
                          <a:latin typeface="+mn-lt"/>
                        </a:rPr>
                        <a:t>Writing lesson plan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594982729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04/05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kern="100" dirty="0">
                          <a:effectLst/>
                          <a:latin typeface="+mn-lt"/>
                        </a:rPr>
                        <a:t>-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157231907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>
                          <a:effectLst/>
                          <a:latin typeface="+mn-lt"/>
                        </a:rPr>
                        <a:t>04/12</a:t>
                      </a:r>
                      <a:endParaRPr lang="zh-TW" sz="1600" b="1" kern="10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The self-check style (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style D</a:t>
                      </a:r>
                      <a:r>
                        <a:rPr lang="en-US" sz="1600" b="1" kern="100" dirty="0">
                          <a:effectLst/>
                          <a:latin typeface="+mn-lt"/>
                        </a:rPr>
                        <a:t>) </a:t>
                      </a:r>
                      <a:r>
                        <a:rPr kumimoji="1" lang="en" altLang="zh-TW" sz="1600" b="1" dirty="0">
                          <a:latin typeface="+mn-lt"/>
                        </a:rPr>
                        <a:t>text Discuss &amp; </a:t>
                      </a:r>
                      <a:r>
                        <a:rPr kumimoji="1" lang="en-US" altLang="zh-TW" sz="1600" b="1" dirty="0">
                          <a:latin typeface="+mn-lt"/>
                        </a:rPr>
                        <a:t>Writing lesson plan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967788144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>
                          <a:effectLst/>
                          <a:latin typeface="+mn-lt"/>
                        </a:rPr>
                        <a:t>04/19</a:t>
                      </a:r>
                      <a:endParaRPr lang="zh-TW" sz="1600" b="1" kern="10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The inclusion style (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style E</a:t>
                      </a:r>
                      <a:r>
                        <a:rPr lang="en-US" sz="1600" b="1" kern="100" dirty="0">
                          <a:effectLst/>
                          <a:latin typeface="+mn-lt"/>
                        </a:rPr>
                        <a:t>)</a:t>
                      </a:r>
                      <a:r>
                        <a:rPr kumimoji="1" lang="en" altLang="zh-TW" sz="1600" b="1" dirty="0">
                          <a:latin typeface="+mn-lt"/>
                        </a:rPr>
                        <a:t> text Discuss &amp; </a:t>
                      </a:r>
                      <a:r>
                        <a:rPr kumimoji="1" lang="en-US" altLang="zh-TW" sz="1600" b="1" dirty="0">
                          <a:latin typeface="+mn-lt"/>
                        </a:rPr>
                        <a:t>Writing lesson plan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579378765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04/26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Reproduction cluster</a:t>
                      </a:r>
                      <a:r>
                        <a:rPr lang="zh-TW" sz="1600" b="1" kern="100" dirty="0">
                          <a:effectLst/>
                          <a:latin typeface="+mn-lt"/>
                        </a:rPr>
                        <a:t>總研討及</a:t>
                      </a:r>
                      <a:r>
                        <a:rPr kumimoji="1" lang="en-US" altLang="zh-TW" sz="1600" b="1" dirty="0">
                          <a:latin typeface="+mn-lt"/>
                        </a:rPr>
                        <a:t>Spectrum </a:t>
                      </a:r>
                      <a:r>
                        <a:rPr lang="en-US" altLang="zh-TW" sz="1600" b="1" kern="100" dirty="0">
                          <a:effectLst/>
                          <a:latin typeface="+mn-lt"/>
                        </a:rPr>
                        <a:t>ch8</a:t>
                      </a:r>
                      <a:r>
                        <a:rPr lang="zh-TW" sz="1600" b="1" kern="100" dirty="0">
                          <a:effectLst/>
                          <a:latin typeface="+mn-lt"/>
                        </a:rPr>
                        <a:t>、</a:t>
                      </a:r>
                      <a:r>
                        <a:rPr lang="en-US" altLang="zh-TW" sz="1600" b="1" kern="100" dirty="0">
                          <a:effectLst/>
                          <a:latin typeface="+mn-lt"/>
                        </a:rPr>
                        <a:t>ch9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964495284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05/03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The guided discovery style (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style F</a:t>
                      </a:r>
                      <a:r>
                        <a:rPr lang="en-US" sz="1600" b="1" kern="100" dirty="0">
                          <a:effectLst/>
                          <a:latin typeface="+mn-lt"/>
                        </a:rPr>
                        <a:t>)</a:t>
                      </a:r>
                      <a:r>
                        <a:rPr kumimoji="1" lang="en" altLang="zh-TW" sz="1600" b="1" dirty="0">
                          <a:latin typeface="+mn-lt"/>
                        </a:rPr>
                        <a:t> text Discuss &amp; </a:t>
                      </a:r>
                      <a:r>
                        <a:rPr kumimoji="1" lang="en-US" altLang="zh-TW" sz="1600" b="1" dirty="0">
                          <a:latin typeface="+mn-lt"/>
                        </a:rPr>
                        <a:t>Writing lesson plan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690341391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05/10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The convergent style (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style G</a:t>
                      </a:r>
                      <a:r>
                        <a:rPr lang="en-US" sz="1600" b="1" kern="100" dirty="0">
                          <a:effectLst/>
                          <a:latin typeface="+mn-lt"/>
                        </a:rPr>
                        <a:t>)</a:t>
                      </a:r>
                      <a:r>
                        <a:rPr kumimoji="1" lang="en" altLang="zh-TW" sz="1600" b="1" dirty="0">
                          <a:latin typeface="+mn-lt"/>
                        </a:rPr>
                        <a:t> text Discuss &amp; </a:t>
                      </a:r>
                      <a:r>
                        <a:rPr kumimoji="1" lang="en-US" altLang="zh-TW" sz="1600" b="1" dirty="0">
                          <a:latin typeface="+mn-lt"/>
                        </a:rPr>
                        <a:t>Writing lesson plan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56763468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05/17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The divergent style (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style H</a:t>
                      </a:r>
                      <a:r>
                        <a:rPr lang="en-US" sz="1600" b="1" kern="100" dirty="0">
                          <a:effectLst/>
                          <a:latin typeface="+mn-lt"/>
                        </a:rPr>
                        <a:t>)</a:t>
                      </a:r>
                      <a:r>
                        <a:rPr kumimoji="1" lang="en" altLang="zh-TW" sz="1600" b="1" dirty="0">
                          <a:latin typeface="+mn-lt"/>
                        </a:rPr>
                        <a:t> text Discuss &amp; </a:t>
                      </a:r>
                      <a:r>
                        <a:rPr kumimoji="1" lang="en-US" altLang="zh-TW" sz="1600" b="1" dirty="0">
                          <a:latin typeface="+mn-lt"/>
                        </a:rPr>
                        <a:t>Writing lesson plan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450790541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05/24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The individual program-learner’s design (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style I</a:t>
                      </a:r>
                      <a:r>
                        <a:rPr lang="en-US" sz="1600" b="1" kern="100" dirty="0">
                          <a:effectLst/>
                          <a:latin typeface="+mn-lt"/>
                        </a:rPr>
                        <a:t>)</a:t>
                      </a:r>
                      <a:r>
                        <a:rPr kumimoji="1" lang="en" altLang="zh-TW" sz="1600" b="1" dirty="0">
                          <a:latin typeface="+mn-lt"/>
                        </a:rPr>
                        <a:t> text Discuss &amp; </a:t>
                      </a:r>
                      <a:r>
                        <a:rPr kumimoji="1" lang="en-US" altLang="zh-TW" sz="1600" b="1" dirty="0">
                          <a:latin typeface="+mn-lt"/>
                        </a:rPr>
                        <a:t>Writing lesson plan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423757459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05/31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The learner-initiated style (</a:t>
                      </a:r>
                      <a:r>
                        <a:rPr lang="en-US" sz="1600" b="1" kern="1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style J</a:t>
                      </a:r>
                      <a:r>
                        <a:rPr lang="en-US" sz="1600" b="1" kern="100" dirty="0">
                          <a:effectLst/>
                          <a:latin typeface="+mn-lt"/>
                        </a:rPr>
                        <a:t>)</a:t>
                      </a:r>
                      <a:r>
                        <a:rPr kumimoji="1" lang="en" altLang="zh-TW" sz="1600" b="1" dirty="0">
                          <a:latin typeface="+mn-lt"/>
                        </a:rPr>
                        <a:t> text Discuss &amp; </a:t>
                      </a:r>
                      <a:r>
                        <a:rPr kumimoji="1" lang="en-US" altLang="zh-TW" sz="1600" b="1" dirty="0">
                          <a:latin typeface="+mn-lt"/>
                        </a:rPr>
                        <a:t>Writing lesson plan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718460867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06/07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100">
                          <a:effectLst/>
                          <a:latin typeface="+mn-lt"/>
                        </a:rPr>
                        <a:t>期末總複習暨素養導向課程設計探究</a:t>
                      </a:r>
                      <a:endParaRPr lang="zh-TW" sz="1600" b="1" kern="10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340728107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06/14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kern="100" dirty="0">
                          <a:effectLst/>
                          <a:latin typeface="+mn-lt"/>
                        </a:rPr>
                        <a:t>-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689728255"/>
                  </a:ext>
                </a:extLst>
              </a:tr>
              <a:tr h="231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+mn-lt"/>
                        </a:rPr>
                        <a:t>06/21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kern="100" dirty="0">
                          <a:effectLst/>
                          <a:latin typeface="+mn-lt"/>
                        </a:rPr>
                        <a:t>Final exam</a:t>
                      </a:r>
                      <a:endParaRPr lang="zh-TW" sz="1600" b="1" kern="1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238245773"/>
                  </a:ext>
                </a:extLst>
              </a:tr>
            </a:tbl>
          </a:graphicData>
        </a:graphic>
      </p:graphicFrame>
      <p:sp>
        <p:nvSpPr>
          <p:cNvPr id="36" name="文字方塊 35">
            <a:extLst>
              <a:ext uri="{FF2B5EF4-FFF2-40B4-BE49-F238E27FC236}">
                <a16:creationId xmlns:a16="http://schemas.microsoft.com/office/drawing/2014/main" id="{5A0428B8-C664-B44D-9705-5B0FBCB789CD}"/>
              </a:ext>
            </a:extLst>
          </p:cNvPr>
          <p:cNvSpPr txBox="1"/>
          <p:nvPr/>
        </p:nvSpPr>
        <p:spPr>
          <a:xfrm>
            <a:off x="-631767" y="1440762"/>
            <a:ext cx="34672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highlight>
                  <a:srgbClr val="F3923D"/>
                </a:highlight>
              </a:rPr>
              <a:t>Schedule</a:t>
            </a:r>
            <a:endParaRPr lang="zh-CN" altLang="en-US" sz="2000" b="1" dirty="0">
              <a:solidFill>
                <a:schemeClr val="tx1"/>
              </a:solidFill>
              <a:highlight>
                <a:srgbClr val="F3923D"/>
              </a:highlight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EB47B0A-4A76-8543-82FF-2DD75CB6D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" y="124736"/>
            <a:ext cx="660710" cy="660710"/>
          </a:xfrm>
          <a:prstGeom prst="ellipse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4A2B2F3-E982-7045-8D2A-C476CF4B6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353">
            <a:off x="8900532" y="2848597"/>
            <a:ext cx="2985872" cy="223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2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580806" y="351714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PETE</a:t>
            </a:r>
            <a:r>
              <a:rPr kumimoji="1" lang="zh-TW" altLang="en-US" sz="4400" b="1" dirty="0"/>
              <a:t> </a:t>
            </a:r>
            <a:r>
              <a:rPr kumimoji="1" lang="en" altLang="zh-TW" sz="4400" b="1" dirty="0"/>
              <a:t>P</a:t>
            </a:r>
            <a:r>
              <a:rPr lang="en" altLang="zh-TW" sz="4400" b="1" dirty="0"/>
              <a:t>rogrammes in </a:t>
            </a:r>
            <a:r>
              <a:rPr lang="en-US" altLang="zh-TW" sz="4400" b="1" dirty="0"/>
              <a:t>NTNU</a:t>
            </a:r>
            <a:endParaRPr kumimoji="1" lang="zh-TW" altLang="en-US" sz="4400" b="1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DBAB39C-8642-D349-A1B4-7EF151903293}"/>
              </a:ext>
            </a:extLst>
          </p:cNvPr>
          <p:cNvSpPr txBox="1"/>
          <p:nvPr/>
        </p:nvSpPr>
        <p:spPr>
          <a:xfrm>
            <a:off x="-1825037" y="27148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Sport Pedagogy</a:t>
            </a:r>
            <a:endParaRPr kumimoji="1"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B127D08-1316-634C-BF47-473AF55E6924}"/>
              </a:ext>
            </a:extLst>
          </p:cNvPr>
          <p:cNvSpPr txBox="1"/>
          <p:nvPr/>
        </p:nvSpPr>
        <p:spPr>
          <a:xfrm>
            <a:off x="6426334" y="2688419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Practicum </a:t>
            </a:r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B77F645E-3916-5F4F-95DF-4CFEABDD3EBA}"/>
              </a:ext>
            </a:extLst>
          </p:cNvPr>
          <p:cNvGrpSpPr/>
          <p:nvPr/>
        </p:nvGrpSpPr>
        <p:grpSpPr>
          <a:xfrm>
            <a:off x="1034143" y="1236914"/>
            <a:ext cx="11941626" cy="548343"/>
            <a:chOff x="1034143" y="1236914"/>
            <a:chExt cx="11941626" cy="54834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5791CE5-79FE-9640-8F20-D5F056C38CA6}"/>
                </a:ext>
              </a:extLst>
            </p:cNvPr>
            <p:cNvSpPr/>
            <p:nvPr/>
          </p:nvSpPr>
          <p:spPr>
            <a:xfrm>
              <a:off x="1362397" y="1240971"/>
              <a:ext cx="3048000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CFE8617-3869-3946-857E-8A1E5AFAA04B}"/>
                </a:ext>
              </a:extLst>
            </p:cNvPr>
            <p:cNvSpPr/>
            <p:nvPr/>
          </p:nvSpPr>
          <p:spPr>
            <a:xfrm>
              <a:off x="4822371" y="1240971"/>
              <a:ext cx="2797629" cy="5442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7A2EDFB-10FA-A34C-BEFA-F1FD72382CBB}"/>
                </a:ext>
              </a:extLst>
            </p:cNvPr>
            <p:cNvSpPr/>
            <p:nvPr/>
          </p:nvSpPr>
          <p:spPr>
            <a:xfrm>
              <a:off x="8031975" y="1240971"/>
              <a:ext cx="2797629" cy="5442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6C56FC11-A245-794D-BD3C-6A0EC44CCF2F}"/>
                </a:ext>
              </a:extLst>
            </p:cNvPr>
            <p:cNvSpPr txBox="1"/>
            <p:nvPr/>
          </p:nvSpPr>
          <p:spPr>
            <a:xfrm>
              <a:off x="1034143" y="1251504"/>
              <a:ext cx="37409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 Storage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BA5664FE-E983-8446-B9BF-D136AB2B55A3}"/>
                </a:ext>
              </a:extLst>
            </p:cNvPr>
            <p:cNvSpPr txBox="1"/>
            <p:nvPr/>
          </p:nvSpPr>
          <p:spPr>
            <a:xfrm>
              <a:off x="4609490" y="1244327"/>
              <a:ext cx="334359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Retrieval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573CC0A9-3EDB-204D-AB2C-82D4EAA0C34F}"/>
                </a:ext>
              </a:extLst>
            </p:cNvPr>
            <p:cNvSpPr txBox="1"/>
            <p:nvPr/>
          </p:nvSpPr>
          <p:spPr>
            <a:xfrm>
              <a:off x="6085113" y="1236914"/>
              <a:ext cx="6890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Transformation</a:t>
              </a: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36B78CED-220A-484B-B178-1D12CD5FE8B8}"/>
              </a:ext>
            </a:extLst>
          </p:cNvPr>
          <p:cNvSpPr/>
          <p:nvPr/>
        </p:nvSpPr>
        <p:spPr>
          <a:xfrm>
            <a:off x="397662" y="2923842"/>
            <a:ext cx="2694329" cy="2733605"/>
          </a:xfrm>
          <a:custGeom>
            <a:avLst/>
            <a:gdLst>
              <a:gd name="connsiteX0" fmla="*/ 0 w 2694329"/>
              <a:gd name="connsiteY0" fmla="*/ 0 h 2733605"/>
              <a:gd name="connsiteX1" fmla="*/ 592752 w 2694329"/>
              <a:gd name="connsiteY1" fmla="*/ 0 h 2733605"/>
              <a:gd name="connsiteX2" fmla="*/ 1320221 w 2694329"/>
              <a:gd name="connsiteY2" fmla="*/ 0 h 2733605"/>
              <a:gd name="connsiteX3" fmla="*/ 1966860 w 2694329"/>
              <a:gd name="connsiteY3" fmla="*/ 0 h 2733605"/>
              <a:gd name="connsiteX4" fmla="*/ 2694329 w 2694329"/>
              <a:gd name="connsiteY4" fmla="*/ 0 h 2733605"/>
              <a:gd name="connsiteX5" fmla="*/ 2694329 w 2694329"/>
              <a:gd name="connsiteY5" fmla="*/ 628729 h 2733605"/>
              <a:gd name="connsiteX6" fmla="*/ 2694329 w 2694329"/>
              <a:gd name="connsiteY6" fmla="*/ 1257458 h 2733605"/>
              <a:gd name="connsiteX7" fmla="*/ 2694329 w 2694329"/>
              <a:gd name="connsiteY7" fmla="*/ 1940860 h 2733605"/>
              <a:gd name="connsiteX8" fmla="*/ 2694329 w 2694329"/>
              <a:gd name="connsiteY8" fmla="*/ 2733605 h 2733605"/>
              <a:gd name="connsiteX9" fmla="*/ 2101577 w 2694329"/>
              <a:gd name="connsiteY9" fmla="*/ 2733605 h 2733605"/>
              <a:gd name="connsiteX10" fmla="*/ 1401051 w 2694329"/>
              <a:gd name="connsiteY10" fmla="*/ 2733605 h 2733605"/>
              <a:gd name="connsiteX11" fmla="*/ 700526 w 2694329"/>
              <a:gd name="connsiteY11" fmla="*/ 2733605 h 2733605"/>
              <a:gd name="connsiteX12" fmla="*/ 0 w 2694329"/>
              <a:gd name="connsiteY12" fmla="*/ 2733605 h 2733605"/>
              <a:gd name="connsiteX13" fmla="*/ 0 w 2694329"/>
              <a:gd name="connsiteY13" fmla="*/ 2050204 h 2733605"/>
              <a:gd name="connsiteX14" fmla="*/ 0 w 2694329"/>
              <a:gd name="connsiteY14" fmla="*/ 1366803 h 2733605"/>
              <a:gd name="connsiteX15" fmla="*/ 0 w 2694329"/>
              <a:gd name="connsiteY15" fmla="*/ 765409 h 2733605"/>
              <a:gd name="connsiteX16" fmla="*/ 0 w 2694329"/>
              <a:gd name="connsiteY16" fmla="*/ 0 h 273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4329" h="2733605" fill="none" extrusionOk="0">
                <a:moveTo>
                  <a:pt x="0" y="0"/>
                </a:moveTo>
                <a:cubicBezTo>
                  <a:pt x="284421" y="26308"/>
                  <a:pt x="449485" y="-18810"/>
                  <a:pt x="592752" y="0"/>
                </a:cubicBezTo>
                <a:cubicBezTo>
                  <a:pt x="736019" y="18810"/>
                  <a:pt x="1172380" y="9126"/>
                  <a:pt x="1320221" y="0"/>
                </a:cubicBezTo>
                <a:cubicBezTo>
                  <a:pt x="1468062" y="-9126"/>
                  <a:pt x="1757518" y="21576"/>
                  <a:pt x="1966860" y="0"/>
                </a:cubicBezTo>
                <a:cubicBezTo>
                  <a:pt x="2176202" y="-21576"/>
                  <a:pt x="2427005" y="30459"/>
                  <a:pt x="2694329" y="0"/>
                </a:cubicBezTo>
                <a:cubicBezTo>
                  <a:pt x="2707812" y="230524"/>
                  <a:pt x="2687015" y="385370"/>
                  <a:pt x="2694329" y="628729"/>
                </a:cubicBezTo>
                <a:cubicBezTo>
                  <a:pt x="2701643" y="872088"/>
                  <a:pt x="2683602" y="1099384"/>
                  <a:pt x="2694329" y="1257458"/>
                </a:cubicBezTo>
                <a:cubicBezTo>
                  <a:pt x="2705056" y="1415532"/>
                  <a:pt x="2714193" y="1691714"/>
                  <a:pt x="2694329" y="1940860"/>
                </a:cubicBezTo>
                <a:cubicBezTo>
                  <a:pt x="2674465" y="2190006"/>
                  <a:pt x="2689605" y="2435904"/>
                  <a:pt x="2694329" y="2733605"/>
                </a:cubicBezTo>
                <a:cubicBezTo>
                  <a:pt x="2526031" y="2719558"/>
                  <a:pt x="2393017" y="2742151"/>
                  <a:pt x="2101577" y="2733605"/>
                </a:cubicBezTo>
                <a:cubicBezTo>
                  <a:pt x="1810137" y="2725059"/>
                  <a:pt x="1728782" y="2731893"/>
                  <a:pt x="1401051" y="2733605"/>
                </a:cubicBezTo>
                <a:cubicBezTo>
                  <a:pt x="1073320" y="2735317"/>
                  <a:pt x="997210" y="2708209"/>
                  <a:pt x="700526" y="2733605"/>
                </a:cubicBezTo>
                <a:cubicBezTo>
                  <a:pt x="403843" y="2759001"/>
                  <a:pt x="189546" y="2720718"/>
                  <a:pt x="0" y="2733605"/>
                </a:cubicBezTo>
                <a:cubicBezTo>
                  <a:pt x="-18871" y="2454008"/>
                  <a:pt x="-33566" y="2198292"/>
                  <a:pt x="0" y="2050204"/>
                </a:cubicBezTo>
                <a:cubicBezTo>
                  <a:pt x="33566" y="1902116"/>
                  <a:pt x="-25521" y="1528222"/>
                  <a:pt x="0" y="1366803"/>
                </a:cubicBezTo>
                <a:cubicBezTo>
                  <a:pt x="25521" y="1205384"/>
                  <a:pt x="1645" y="939027"/>
                  <a:pt x="0" y="765409"/>
                </a:cubicBezTo>
                <a:cubicBezTo>
                  <a:pt x="-1645" y="591791"/>
                  <a:pt x="36321" y="188601"/>
                  <a:pt x="0" y="0"/>
                </a:cubicBezTo>
                <a:close/>
              </a:path>
              <a:path w="2694329" h="2733605" stroke="0" extrusionOk="0">
                <a:moveTo>
                  <a:pt x="0" y="0"/>
                </a:moveTo>
                <a:cubicBezTo>
                  <a:pt x="227164" y="8893"/>
                  <a:pt x="322744" y="22887"/>
                  <a:pt x="619696" y="0"/>
                </a:cubicBezTo>
                <a:cubicBezTo>
                  <a:pt x="916648" y="-22887"/>
                  <a:pt x="1091217" y="10628"/>
                  <a:pt x="1239391" y="0"/>
                </a:cubicBezTo>
                <a:cubicBezTo>
                  <a:pt x="1387565" y="-10628"/>
                  <a:pt x="1566789" y="1605"/>
                  <a:pt x="1859087" y="0"/>
                </a:cubicBezTo>
                <a:cubicBezTo>
                  <a:pt x="2151385" y="-1605"/>
                  <a:pt x="2368061" y="-27207"/>
                  <a:pt x="2694329" y="0"/>
                </a:cubicBezTo>
                <a:cubicBezTo>
                  <a:pt x="2673263" y="245828"/>
                  <a:pt x="2724003" y="355730"/>
                  <a:pt x="2694329" y="656065"/>
                </a:cubicBezTo>
                <a:cubicBezTo>
                  <a:pt x="2664655" y="956400"/>
                  <a:pt x="2684557" y="1219384"/>
                  <a:pt x="2694329" y="1366803"/>
                </a:cubicBezTo>
                <a:cubicBezTo>
                  <a:pt x="2704101" y="1514222"/>
                  <a:pt x="2701831" y="1823330"/>
                  <a:pt x="2694329" y="1968196"/>
                </a:cubicBezTo>
                <a:cubicBezTo>
                  <a:pt x="2686827" y="2113062"/>
                  <a:pt x="2660195" y="2572634"/>
                  <a:pt x="2694329" y="2733605"/>
                </a:cubicBezTo>
                <a:cubicBezTo>
                  <a:pt x="2526835" y="2755241"/>
                  <a:pt x="2280724" y="2713205"/>
                  <a:pt x="2074633" y="2733605"/>
                </a:cubicBezTo>
                <a:cubicBezTo>
                  <a:pt x="1868542" y="2754005"/>
                  <a:pt x="1619091" y="2732345"/>
                  <a:pt x="1374108" y="2733605"/>
                </a:cubicBezTo>
                <a:cubicBezTo>
                  <a:pt x="1129126" y="2734865"/>
                  <a:pt x="842900" y="2714187"/>
                  <a:pt x="646639" y="2733605"/>
                </a:cubicBezTo>
                <a:cubicBezTo>
                  <a:pt x="450378" y="2753023"/>
                  <a:pt x="136729" y="2735153"/>
                  <a:pt x="0" y="2733605"/>
                </a:cubicBezTo>
                <a:cubicBezTo>
                  <a:pt x="-23770" y="2433082"/>
                  <a:pt x="26537" y="2403643"/>
                  <a:pt x="0" y="2077540"/>
                </a:cubicBezTo>
                <a:cubicBezTo>
                  <a:pt x="-26537" y="1751437"/>
                  <a:pt x="3950" y="1754745"/>
                  <a:pt x="0" y="1476147"/>
                </a:cubicBezTo>
                <a:cubicBezTo>
                  <a:pt x="-3950" y="1197549"/>
                  <a:pt x="24744" y="1030115"/>
                  <a:pt x="0" y="765409"/>
                </a:cubicBezTo>
                <a:cubicBezTo>
                  <a:pt x="-24744" y="500703"/>
                  <a:pt x="-4392" y="29678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F13E994-1BA9-6B41-9884-86EE32E6B2A2}"/>
              </a:ext>
            </a:extLst>
          </p:cNvPr>
          <p:cNvSpPr txBox="1"/>
          <p:nvPr/>
        </p:nvSpPr>
        <p:spPr>
          <a:xfrm>
            <a:off x="1008668" y="2946024"/>
            <a:ext cx="157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400" b="1" dirty="0"/>
              <a:t>Task</a:t>
            </a:r>
            <a:endParaRPr kumimoji="1" lang="zh-TW" altLang="en-US" sz="2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3B3A93-115A-1640-9F6B-621D40E2B66F}"/>
              </a:ext>
            </a:extLst>
          </p:cNvPr>
          <p:cNvSpPr txBox="1"/>
          <p:nvPr/>
        </p:nvSpPr>
        <p:spPr>
          <a:xfrm>
            <a:off x="481549" y="3429000"/>
            <a:ext cx="2610442" cy="240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kumimoji="1" lang="en" altLang="zh-TW" dirty="0">
                <a:highlight>
                  <a:srgbClr val="FFFF00"/>
                </a:highlight>
              </a:rPr>
              <a:t>text reading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en-US" altLang="zh-TW" dirty="0">
                <a:highlight>
                  <a:srgbClr val="FFFF00"/>
                </a:highlight>
              </a:rPr>
              <a:t>Presentation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zh-TW" dirty="0"/>
              <a:t>Writing lesson plan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zh-TW" dirty="0"/>
              <a:t>Micro teaching (Video)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zh-TW" dirty="0" err="1"/>
              <a:t>Porfolio</a:t>
            </a:r>
            <a:endParaRPr kumimoji="1" lang="en-US" altLang="zh-TW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endParaRPr kumimoji="1" lang="zh-TW" altLang="en-US" dirty="0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2A42C4BD-E9C4-F349-905B-7665CC340390}"/>
              </a:ext>
            </a:extLst>
          </p:cNvPr>
          <p:cNvGrpSpPr/>
          <p:nvPr/>
        </p:nvGrpSpPr>
        <p:grpSpPr>
          <a:xfrm>
            <a:off x="8132676" y="2560706"/>
            <a:ext cx="3661662" cy="3031426"/>
            <a:chOff x="6870504" y="2765149"/>
            <a:chExt cx="3959100" cy="3165950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E9C5265E-C46A-9248-89FC-44F59E1C6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3" t="12569" r="7897" b="4831"/>
            <a:stretch/>
          </p:blipFill>
          <p:spPr>
            <a:xfrm>
              <a:off x="6870504" y="2765149"/>
              <a:ext cx="3959100" cy="316595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6F78ABF-6FF1-1947-8DF1-61983361C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151" y="3007848"/>
              <a:ext cx="2671511" cy="1082481"/>
            </a:xfrm>
            <a:prstGeom prst="rect">
              <a:avLst/>
            </a:prstGeom>
          </p:spPr>
        </p:pic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8033E161-5A98-0146-9731-E77359616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93" y="3242405"/>
            <a:ext cx="3250707" cy="1959330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30615961-EC53-E84E-B833-F129D1E845B1}"/>
              </a:ext>
            </a:extLst>
          </p:cNvPr>
          <p:cNvSpPr txBox="1"/>
          <p:nvPr/>
        </p:nvSpPr>
        <p:spPr>
          <a:xfrm>
            <a:off x="1695301" y="5150030"/>
            <a:ext cx="7574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400" b="1" dirty="0"/>
              <a:t>text reading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BC3D687-1D81-7443-B806-14280500615F}"/>
              </a:ext>
            </a:extLst>
          </p:cNvPr>
          <p:cNvSpPr txBox="1"/>
          <p:nvPr/>
        </p:nvSpPr>
        <p:spPr>
          <a:xfrm>
            <a:off x="9100011" y="5084714"/>
            <a:ext cx="757409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2400" b="1" dirty="0"/>
              <a:t>Presentation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7DC9DA5-A3C9-284F-8845-BCAC7D877322}"/>
              </a:ext>
            </a:extLst>
          </p:cNvPr>
          <p:cNvSpPr txBox="1"/>
          <p:nvPr/>
        </p:nvSpPr>
        <p:spPr>
          <a:xfrm>
            <a:off x="4264721" y="5204410"/>
            <a:ext cx="104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①</a:t>
            </a:r>
            <a:endParaRPr kumimoji="1" lang="zh-TW" altLang="en-US" b="1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F323EF9-66AD-1C45-8DC5-5620AF212EE2}"/>
              </a:ext>
            </a:extLst>
          </p:cNvPr>
          <p:cNvSpPr txBox="1"/>
          <p:nvPr/>
        </p:nvSpPr>
        <p:spPr>
          <a:xfrm>
            <a:off x="8794396" y="5267097"/>
            <a:ext cx="104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②</a:t>
            </a:r>
            <a:endParaRPr kumimoji="1" lang="zh-TW" altLang="en-US" b="1" dirty="0"/>
          </a:p>
        </p:txBody>
      </p:sp>
      <p:sp>
        <p:nvSpPr>
          <p:cNvPr id="26" name="向右箭號 25">
            <a:extLst>
              <a:ext uri="{FF2B5EF4-FFF2-40B4-BE49-F238E27FC236}">
                <a16:creationId xmlns:a16="http://schemas.microsoft.com/office/drawing/2014/main" id="{39D58E12-9157-D948-90AD-4FF98C3EFC4F}"/>
              </a:ext>
            </a:extLst>
          </p:cNvPr>
          <p:cNvSpPr/>
          <p:nvPr/>
        </p:nvSpPr>
        <p:spPr>
          <a:xfrm>
            <a:off x="6904718" y="3257155"/>
            <a:ext cx="1048366" cy="48116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3" name="向右箭號 32">
            <a:extLst>
              <a:ext uri="{FF2B5EF4-FFF2-40B4-BE49-F238E27FC236}">
                <a16:creationId xmlns:a16="http://schemas.microsoft.com/office/drawing/2014/main" id="{F5E31C18-CAD4-3640-A463-1C0A95855311}"/>
              </a:ext>
            </a:extLst>
          </p:cNvPr>
          <p:cNvSpPr/>
          <p:nvPr/>
        </p:nvSpPr>
        <p:spPr>
          <a:xfrm rot="10800000">
            <a:off x="6889000" y="4275140"/>
            <a:ext cx="1048366" cy="48116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ED1C50B-8A08-604F-8317-BA9FAE04B94C}"/>
              </a:ext>
            </a:extLst>
          </p:cNvPr>
          <p:cNvSpPr txBox="1"/>
          <p:nvPr/>
        </p:nvSpPr>
        <p:spPr>
          <a:xfrm>
            <a:off x="6715125" y="3635623"/>
            <a:ext cx="9250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Comparison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E764CFCF-1848-1B45-8791-7800DFAA6088}"/>
              </a:ext>
            </a:extLst>
          </p:cNvPr>
          <p:cNvSpPr txBox="1"/>
          <p:nvPr/>
        </p:nvSpPr>
        <p:spPr>
          <a:xfrm>
            <a:off x="6888999" y="3932122"/>
            <a:ext cx="9250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Discuss</a:t>
            </a:r>
            <a:r>
              <a:rPr lang="en-US" altLang="zh-TW" b="1" dirty="0">
                <a:solidFill>
                  <a:srgbClr val="C00000"/>
                </a:solidFill>
              </a:rPr>
              <a:t>ion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34" name="Picture 1">
            <a:extLst>
              <a:ext uri="{FF2B5EF4-FFF2-40B4-BE49-F238E27FC236}">
                <a16:creationId xmlns:a16="http://schemas.microsoft.com/office/drawing/2014/main" id="{3EF79D7E-50F7-CC47-8C95-8654A2A35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984" y="90223"/>
            <a:ext cx="934786" cy="735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13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580806" y="351714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PETE</a:t>
            </a:r>
            <a:r>
              <a:rPr kumimoji="1" lang="zh-TW" altLang="en-US" sz="4400" b="1" dirty="0"/>
              <a:t> </a:t>
            </a:r>
            <a:r>
              <a:rPr kumimoji="1" lang="en" altLang="zh-TW" sz="4400" b="1" dirty="0"/>
              <a:t>P</a:t>
            </a:r>
            <a:r>
              <a:rPr lang="en" altLang="zh-TW" sz="4400" b="1" dirty="0"/>
              <a:t>rogrammes in </a:t>
            </a:r>
            <a:r>
              <a:rPr lang="en-US" altLang="zh-TW" sz="4400" b="1" dirty="0"/>
              <a:t>NTNU</a:t>
            </a:r>
            <a:endParaRPr kumimoji="1" lang="zh-TW" altLang="en-US" sz="4400" b="1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DBAB39C-8642-D349-A1B4-7EF151903293}"/>
              </a:ext>
            </a:extLst>
          </p:cNvPr>
          <p:cNvSpPr txBox="1"/>
          <p:nvPr/>
        </p:nvSpPr>
        <p:spPr>
          <a:xfrm>
            <a:off x="-1825037" y="27148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Sport Pedagogy</a:t>
            </a:r>
            <a:endParaRPr kumimoji="1"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B127D08-1316-634C-BF47-473AF55E6924}"/>
              </a:ext>
            </a:extLst>
          </p:cNvPr>
          <p:cNvSpPr txBox="1"/>
          <p:nvPr/>
        </p:nvSpPr>
        <p:spPr>
          <a:xfrm>
            <a:off x="6426334" y="2688419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Practicum 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73CC0A9-3EDB-204D-AB2C-82D4EAA0C34F}"/>
              </a:ext>
            </a:extLst>
          </p:cNvPr>
          <p:cNvSpPr txBox="1"/>
          <p:nvPr/>
        </p:nvSpPr>
        <p:spPr>
          <a:xfrm>
            <a:off x="6059581" y="1301003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Practicum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B78CED-220A-484B-B178-1D12CD5FE8B8}"/>
              </a:ext>
            </a:extLst>
          </p:cNvPr>
          <p:cNvSpPr/>
          <p:nvPr/>
        </p:nvSpPr>
        <p:spPr>
          <a:xfrm>
            <a:off x="397662" y="2923842"/>
            <a:ext cx="2694329" cy="2733605"/>
          </a:xfrm>
          <a:custGeom>
            <a:avLst/>
            <a:gdLst>
              <a:gd name="connsiteX0" fmla="*/ 0 w 2694329"/>
              <a:gd name="connsiteY0" fmla="*/ 0 h 2733605"/>
              <a:gd name="connsiteX1" fmla="*/ 592752 w 2694329"/>
              <a:gd name="connsiteY1" fmla="*/ 0 h 2733605"/>
              <a:gd name="connsiteX2" fmla="*/ 1320221 w 2694329"/>
              <a:gd name="connsiteY2" fmla="*/ 0 h 2733605"/>
              <a:gd name="connsiteX3" fmla="*/ 1966860 w 2694329"/>
              <a:gd name="connsiteY3" fmla="*/ 0 h 2733605"/>
              <a:gd name="connsiteX4" fmla="*/ 2694329 w 2694329"/>
              <a:gd name="connsiteY4" fmla="*/ 0 h 2733605"/>
              <a:gd name="connsiteX5" fmla="*/ 2694329 w 2694329"/>
              <a:gd name="connsiteY5" fmla="*/ 628729 h 2733605"/>
              <a:gd name="connsiteX6" fmla="*/ 2694329 w 2694329"/>
              <a:gd name="connsiteY6" fmla="*/ 1257458 h 2733605"/>
              <a:gd name="connsiteX7" fmla="*/ 2694329 w 2694329"/>
              <a:gd name="connsiteY7" fmla="*/ 1940860 h 2733605"/>
              <a:gd name="connsiteX8" fmla="*/ 2694329 w 2694329"/>
              <a:gd name="connsiteY8" fmla="*/ 2733605 h 2733605"/>
              <a:gd name="connsiteX9" fmla="*/ 2101577 w 2694329"/>
              <a:gd name="connsiteY9" fmla="*/ 2733605 h 2733605"/>
              <a:gd name="connsiteX10" fmla="*/ 1401051 w 2694329"/>
              <a:gd name="connsiteY10" fmla="*/ 2733605 h 2733605"/>
              <a:gd name="connsiteX11" fmla="*/ 700526 w 2694329"/>
              <a:gd name="connsiteY11" fmla="*/ 2733605 h 2733605"/>
              <a:gd name="connsiteX12" fmla="*/ 0 w 2694329"/>
              <a:gd name="connsiteY12" fmla="*/ 2733605 h 2733605"/>
              <a:gd name="connsiteX13" fmla="*/ 0 w 2694329"/>
              <a:gd name="connsiteY13" fmla="*/ 2050204 h 2733605"/>
              <a:gd name="connsiteX14" fmla="*/ 0 w 2694329"/>
              <a:gd name="connsiteY14" fmla="*/ 1366803 h 2733605"/>
              <a:gd name="connsiteX15" fmla="*/ 0 w 2694329"/>
              <a:gd name="connsiteY15" fmla="*/ 765409 h 2733605"/>
              <a:gd name="connsiteX16" fmla="*/ 0 w 2694329"/>
              <a:gd name="connsiteY16" fmla="*/ 0 h 273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4329" h="2733605" fill="none" extrusionOk="0">
                <a:moveTo>
                  <a:pt x="0" y="0"/>
                </a:moveTo>
                <a:cubicBezTo>
                  <a:pt x="284421" y="26308"/>
                  <a:pt x="449485" y="-18810"/>
                  <a:pt x="592752" y="0"/>
                </a:cubicBezTo>
                <a:cubicBezTo>
                  <a:pt x="736019" y="18810"/>
                  <a:pt x="1172380" y="9126"/>
                  <a:pt x="1320221" y="0"/>
                </a:cubicBezTo>
                <a:cubicBezTo>
                  <a:pt x="1468062" y="-9126"/>
                  <a:pt x="1757518" y="21576"/>
                  <a:pt x="1966860" y="0"/>
                </a:cubicBezTo>
                <a:cubicBezTo>
                  <a:pt x="2176202" y="-21576"/>
                  <a:pt x="2427005" y="30459"/>
                  <a:pt x="2694329" y="0"/>
                </a:cubicBezTo>
                <a:cubicBezTo>
                  <a:pt x="2707812" y="230524"/>
                  <a:pt x="2687015" y="385370"/>
                  <a:pt x="2694329" y="628729"/>
                </a:cubicBezTo>
                <a:cubicBezTo>
                  <a:pt x="2701643" y="872088"/>
                  <a:pt x="2683602" y="1099384"/>
                  <a:pt x="2694329" y="1257458"/>
                </a:cubicBezTo>
                <a:cubicBezTo>
                  <a:pt x="2705056" y="1415532"/>
                  <a:pt x="2714193" y="1691714"/>
                  <a:pt x="2694329" y="1940860"/>
                </a:cubicBezTo>
                <a:cubicBezTo>
                  <a:pt x="2674465" y="2190006"/>
                  <a:pt x="2689605" y="2435904"/>
                  <a:pt x="2694329" y="2733605"/>
                </a:cubicBezTo>
                <a:cubicBezTo>
                  <a:pt x="2526031" y="2719558"/>
                  <a:pt x="2393017" y="2742151"/>
                  <a:pt x="2101577" y="2733605"/>
                </a:cubicBezTo>
                <a:cubicBezTo>
                  <a:pt x="1810137" y="2725059"/>
                  <a:pt x="1728782" y="2731893"/>
                  <a:pt x="1401051" y="2733605"/>
                </a:cubicBezTo>
                <a:cubicBezTo>
                  <a:pt x="1073320" y="2735317"/>
                  <a:pt x="997210" y="2708209"/>
                  <a:pt x="700526" y="2733605"/>
                </a:cubicBezTo>
                <a:cubicBezTo>
                  <a:pt x="403843" y="2759001"/>
                  <a:pt x="189546" y="2720718"/>
                  <a:pt x="0" y="2733605"/>
                </a:cubicBezTo>
                <a:cubicBezTo>
                  <a:pt x="-18871" y="2454008"/>
                  <a:pt x="-33566" y="2198292"/>
                  <a:pt x="0" y="2050204"/>
                </a:cubicBezTo>
                <a:cubicBezTo>
                  <a:pt x="33566" y="1902116"/>
                  <a:pt x="-25521" y="1528222"/>
                  <a:pt x="0" y="1366803"/>
                </a:cubicBezTo>
                <a:cubicBezTo>
                  <a:pt x="25521" y="1205384"/>
                  <a:pt x="1645" y="939027"/>
                  <a:pt x="0" y="765409"/>
                </a:cubicBezTo>
                <a:cubicBezTo>
                  <a:pt x="-1645" y="591791"/>
                  <a:pt x="36321" y="188601"/>
                  <a:pt x="0" y="0"/>
                </a:cubicBezTo>
                <a:close/>
              </a:path>
              <a:path w="2694329" h="2733605" stroke="0" extrusionOk="0">
                <a:moveTo>
                  <a:pt x="0" y="0"/>
                </a:moveTo>
                <a:cubicBezTo>
                  <a:pt x="227164" y="8893"/>
                  <a:pt x="322744" y="22887"/>
                  <a:pt x="619696" y="0"/>
                </a:cubicBezTo>
                <a:cubicBezTo>
                  <a:pt x="916648" y="-22887"/>
                  <a:pt x="1091217" y="10628"/>
                  <a:pt x="1239391" y="0"/>
                </a:cubicBezTo>
                <a:cubicBezTo>
                  <a:pt x="1387565" y="-10628"/>
                  <a:pt x="1566789" y="1605"/>
                  <a:pt x="1859087" y="0"/>
                </a:cubicBezTo>
                <a:cubicBezTo>
                  <a:pt x="2151385" y="-1605"/>
                  <a:pt x="2368061" y="-27207"/>
                  <a:pt x="2694329" y="0"/>
                </a:cubicBezTo>
                <a:cubicBezTo>
                  <a:pt x="2673263" y="245828"/>
                  <a:pt x="2724003" y="355730"/>
                  <a:pt x="2694329" y="656065"/>
                </a:cubicBezTo>
                <a:cubicBezTo>
                  <a:pt x="2664655" y="956400"/>
                  <a:pt x="2684557" y="1219384"/>
                  <a:pt x="2694329" y="1366803"/>
                </a:cubicBezTo>
                <a:cubicBezTo>
                  <a:pt x="2704101" y="1514222"/>
                  <a:pt x="2701831" y="1823330"/>
                  <a:pt x="2694329" y="1968196"/>
                </a:cubicBezTo>
                <a:cubicBezTo>
                  <a:pt x="2686827" y="2113062"/>
                  <a:pt x="2660195" y="2572634"/>
                  <a:pt x="2694329" y="2733605"/>
                </a:cubicBezTo>
                <a:cubicBezTo>
                  <a:pt x="2526835" y="2755241"/>
                  <a:pt x="2280724" y="2713205"/>
                  <a:pt x="2074633" y="2733605"/>
                </a:cubicBezTo>
                <a:cubicBezTo>
                  <a:pt x="1868542" y="2754005"/>
                  <a:pt x="1619091" y="2732345"/>
                  <a:pt x="1374108" y="2733605"/>
                </a:cubicBezTo>
                <a:cubicBezTo>
                  <a:pt x="1129126" y="2734865"/>
                  <a:pt x="842900" y="2714187"/>
                  <a:pt x="646639" y="2733605"/>
                </a:cubicBezTo>
                <a:cubicBezTo>
                  <a:pt x="450378" y="2753023"/>
                  <a:pt x="136729" y="2735153"/>
                  <a:pt x="0" y="2733605"/>
                </a:cubicBezTo>
                <a:cubicBezTo>
                  <a:pt x="-23770" y="2433082"/>
                  <a:pt x="26537" y="2403643"/>
                  <a:pt x="0" y="2077540"/>
                </a:cubicBezTo>
                <a:cubicBezTo>
                  <a:pt x="-26537" y="1751437"/>
                  <a:pt x="3950" y="1754745"/>
                  <a:pt x="0" y="1476147"/>
                </a:cubicBezTo>
                <a:cubicBezTo>
                  <a:pt x="-3950" y="1197549"/>
                  <a:pt x="24744" y="1030115"/>
                  <a:pt x="0" y="765409"/>
                </a:cubicBezTo>
                <a:cubicBezTo>
                  <a:pt x="-24744" y="500703"/>
                  <a:pt x="-4392" y="29678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F13E994-1BA9-6B41-9884-86EE32E6B2A2}"/>
              </a:ext>
            </a:extLst>
          </p:cNvPr>
          <p:cNvSpPr txBox="1"/>
          <p:nvPr/>
        </p:nvSpPr>
        <p:spPr>
          <a:xfrm>
            <a:off x="1008668" y="2946024"/>
            <a:ext cx="157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400" b="1" dirty="0"/>
              <a:t>Task</a:t>
            </a:r>
            <a:endParaRPr kumimoji="1" lang="zh-TW" altLang="en-US" sz="2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3B3A93-115A-1640-9F6B-621D40E2B66F}"/>
              </a:ext>
            </a:extLst>
          </p:cNvPr>
          <p:cNvSpPr txBox="1"/>
          <p:nvPr/>
        </p:nvSpPr>
        <p:spPr>
          <a:xfrm>
            <a:off x="481549" y="3429000"/>
            <a:ext cx="2610442" cy="240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kumimoji="1" lang="en" altLang="zh-TW" dirty="0"/>
              <a:t>text reading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en-US" altLang="zh-TW" dirty="0"/>
              <a:t>Presentation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en-US" altLang="zh-TW" dirty="0">
                <a:highlight>
                  <a:srgbClr val="FFFF00"/>
                </a:highlight>
              </a:rPr>
              <a:t>Writing lesson plan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zh-TW" dirty="0"/>
              <a:t>Micro teaching (Video)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zh-TW" dirty="0" err="1"/>
              <a:t>Porfolio</a:t>
            </a:r>
            <a:endParaRPr kumimoji="1" lang="en-US" altLang="zh-TW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endParaRPr kumimoji="1" lang="zh-TW" altLang="en-US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A5564013-8F97-084C-A26A-BABED1CD42BC}"/>
              </a:ext>
            </a:extLst>
          </p:cNvPr>
          <p:cNvGrpSpPr/>
          <p:nvPr/>
        </p:nvGrpSpPr>
        <p:grpSpPr>
          <a:xfrm>
            <a:off x="1362397" y="1236088"/>
            <a:ext cx="11613372" cy="551337"/>
            <a:chOff x="1362397" y="1236088"/>
            <a:chExt cx="11613372" cy="55133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6D116D7-FB2B-6A45-A300-81956AB1EDCB}"/>
                </a:ext>
              </a:extLst>
            </p:cNvPr>
            <p:cNvSpPr/>
            <p:nvPr/>
          </p:nvSpPr>
          <p:spPr>
            <a:xfrm>
              <a:off x="1362397" y="1240971"/>
              <a:ext cx="3048000" cy="5442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7C318E9-1547-B74A-8B64-CCF44842EE01}"/>
                </a:ext>
              </a:extLst>
            </p:cNvPr>
            <p:cNvSpPr/>
            <p:nvPr/>
          </p:nvSpPr>
          <p:spPr>
            <a:xfrm>
              <a:off x="4822371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2F3DD57-CA80-664F-9B3C-5C86B0043EC9}"/>
                </a:ext>
              </a:extLst>
            </p:cNvPr>
            <p:cNvSpPr/>
            <p:nvPr/>
          </p:nvSpPr>
          <p:spPr>
            <a:xfrm>
              <a:off x="8031975" y="1240971"/>
              <a:ext cx="2797629" cy="5442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9ACE80F-0302-0445-82FC-56E4FD9FAC91}"/>
                </a:ext>
              </a:extLst>
            </p:cNvPr>
            <p:cNvSpPr txBox="1"/>
            <p:nvPr/>
          </p:nvSpPr>
          <p:spPr>
            <a:xfrm>
              <a:off x="1549422" y="1236088"/>
              <a:ext cx="26480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 Storage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24152546-78F3-9D4A-85AC-4C5B62561BF7}"/>
                </a:ext>
              </a:extLst>
            </p:cNvPr>
            <p:cNvSpPr txBox="1"/>
            <p:nvPr/>
          </p:nvSpPr>
          <p:spPr>
            <a:xfrm>
              <a:off x="4609490" y="1264205"/>
              <a:ext cx="334359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Retrieval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B9CBE61-D9D6-A249-A731-AFA9326B772B}"/>
                </a:ext>
              </a:extLst>
            </p:cNvPr>
            <p:cNvSpPr txBox="1"/>
            <p:nvPr/>
          </p:nvSpPr>
          <p:spPr>
            <a:xfrm>
              <a:off x="6085113" y="1236914"/>
              <a:ext cx="6890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Transformation</a:t>
              </a:r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1A5B692F-63D3-614F-BC40-B53586C1B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32" y="2540303"/>
            <a:ext cx="4207850" cy="336500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FDAABD7-5063-334D-8F5D-9C98AEE32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"/>
          <a:stretch/>
        </p:blipFill>
        <p:spPr>
          <a:xfrm>
            <a:off x="7634275" y="2499666"/>
            <a:ext cx="4160063" cy="3434257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3FF21502-FAD4-084C-836F-70E8C9EB4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" y="124736"/>
            <a:ext cx="660710" cy="6607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9398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580806" y="351714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PETE</a:t>
            </a:r>
            <a:r>
              <a:rPr kumimoji="1" lang="zh-TW" altLang="en-US" sz="4400" b="1" dirty="0"/>
              <a:t> </a:t>
            </a:r>
            <a:r>
              <a:rPr kumimoji="1" lang="en" altLang="zh-TW" sz="4400" b="1" dirty="0"/>
              <a:t>P</a:t>
            </a:r>
            <a:r>
              <a:rPr lang="en" altLang="zh-TW" sz="4400" b="1" dirty="0"/>
              <a:t>rogrammes in </a:t>
            </a:r>
            <a:r>
              <a:rPr lang="en-US" altLang="zh-TW" sz="4400" b="1" dirty="0"/>
              <a:t>NTNU</a:t>
            </a:r>
            <a:endParaRPr kumimoji="1" lang="zh-TW" altLang="en-US" sz="4400" b="1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DBAB39C-8642-D349-A1B4-7EF151903293}"/>
              </a:ext>
            </a:extLst>
          </p:cNvPr>
          <p:cNvSpPr txBox="1"/>
          <p:nvPr/>
        </p:nvSpPr>
        <p:spPr>
          <a:xfrm>
            <a:off x="-1825037" y="27148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Sport Pedagogy</a:t>
            </a:r>
            <a:endParaRPr kumimoji="1"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73CC0A9-3EDB-204D-AB2C-82D4EAA0C34F}"/>
              </a:ext>
            </a:extLst>
          </p:cNvPr>
          <p:cNvSpPr txBox="1"/>
          <p:nvPr/>
        </p:nvSpPr>
        <p:spPr>
          <a:xfrm>
            <a:off x="6059581" y="1301003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Practicum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B78CED-220A-484B-B178-1D12CD5FE8B8}"/>
              </a:ext>
            </a:extLst>
          </p:cNvPr>
          <p:cNvSpPr/>
          <p:nvPr/>
        </p:nvSpPr>
        <p:spPr>
          <a:xfrm>
            <a:off x="397662" y="2923842"/>
            <a:ext cx="2694329" cy="2733605"/>
          </a:xfrm>
          <a:custGeom>
            <a:avLst/>
            <a:gdLst>
              <a:gd name="connsiteX0" fmla="*/ 0 w 2694329"/>
              <a:gd name="connsiteY0" fmla="*/ 0 h 2733605"/>
              <a:gd name="connsiteX1" fmla="*/ 592752 w 2694329"/>
              <a:gd name="connsiteY1" fmla="*/ 0 h 2733605"/>
              <a:gd name="connsiteX2" fmla="*/ 1320221 w 2694329"/>
              <a:gd name="connsiteY2" fmla="*/ 0 h 2733605"/>
              <a:gd name="connsiteX3" fmla="*/ 1966860 w 2694329"/>
              <a:gd name="connsiteY3" fmla="*/ 0 h 2733605"/>
              <a:gd name="connsiteX4" fmla="*/ 2694329 w 2694329"/>
              <a:gd name="connsiteY4" fmla="*/ 0 h 2733605"/>
              <a:gd name="connsiteX5" fmla="*/ 2694329 w 2694329"/>
              <a:gd name="connsiteY5" fmla="*/ 628729 h 2733605"/>
              <a:gd name="connsiteX6" fmla="*/ 2694329 w 2694329"/>
              <a:gd name="connsiteY6" fmla="*/ 1257458 h 2733605"/>
              <a:gd name="connsiteX7" fmla="*/ 2694329 w 2694329"/>
              <a:gd name="connsiteY7" fmla="*/ 1940860 h 2733605"/>
              <a:gd name="connsiteX8" fmla="*/ 2694329 w 2694329"/>
              <a:gd name="connsiteY8" fmla="*/ 2733605 h 2733605"/>
              <a:gd name="connsiteX9" fmla="*/ 2101577 w 2694329"/>
              <a:gd name="connsiteY9" fmla="*/ 2733605 h 2733605"/>
              <a:gd name="connsiteX10" fmla="*/ 1401051 w 2694329"/>
              <a:gd name="connsiteY10" fmla="*/ 2733605 h 2733605"/>
              <a:gd name="connsiteX11" fmla="*/ 700526 w 2694329"/>
              <a:gd name="connsiteY11" fmla="*/ 2733605 h 2733605"/>
              <a:gd name="connsiteX12" fmla="*/ 0 w 2694329"/>
              <a:gd name="connsiteY12" fmla="*/ 2733605 h 2733605"/>
              <a:gd name="connsiteX13" fmla="*/ 0 w 2694329"/>
              <a:gd name="connsiteY13" fmla="*/ 2050204 h 2733605"/>
              <a:gd name="connsiteX14" fmla="*/ 0 w 2694329"/>
              <a:gd name="connsiteY14" fmla="*/ 1366803 h 2733605"/>
              <a:gd name="connsiteX15" fmla="*/ 0 w 2694329"/>
              <a:gd name="connsiteY15" fmla="*/ 765409 h 2733605"/>
              <a:gd name="connsiteX16" fmla="*/ 0 w 2694329"/>
              <a:gd name="connsiteY16" fmla="*/ 0 h 273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4329" h="2733605" fill="none" extrusionOk="0">
                <a:moveTo>
                  <a:pt x="0" y="0"/>
                </a:moveTo>
                <a:cubicBezTo>
                  <a:pt x="284421" y="26308"/>
                  <a:pt x="449485" y="-18810"/>
                  <a:pt x="592752" y="0"/>
                </a:cubicBezTo>
                <a:cubicBezTo>
                  <a:pt x="736019" y="18810"/>
                  <a:pt x="1172380" y="9126"/>
                  <a:pt x="1320221" y="0"/>
                </a:cubicBezTo>
                <a:cubicBezTo>
                  <a:pt x="1468062" y="-9126"/>
                  <a:pt x="1757518" y="21576"/>
                  <a:pt x="1966860" y="0"/>
                </a:cubicBezTo>
                <a:cubicBezTo>
                  <a:pt x="2176202" y="-21576"/>
                  <a:pt x="2427005" y="30459"/>
                  <a:pt x="2694329" y="0"/>
                </a:cubicBezTo>
                <a:cubicBezTo>
                  <a:pt x="2707812" y="230524"/>
                  <a:pt x="2687015" y="385370"/>
                  <a:pt x="2694329" y="628729"/>
                </a:cubicBezTo>
                <a:cubicBezTo>
                  <a:pt x="2701643" y="872088"/>
                  <a:pt x="2683602" y="1099384"/>
                  <a:pt x="2694329" y="1257458"/>
                </a:cubicBezTo>
                <a:cubicBezTo>
                  <a:pt x="2705056" y="1415532"/>
                  <a:pt x="2714193" y="1691714"/>
                  <a:pt x="2694329" y="1940860"/>
                </a:cubicBezTo>
                <a:cubicBezTo>
                  <a:pt x="2674465" y="2190006"/>
                  <a:pt x="2689605" y="2435904"/>
                  <a:pt x="2694329" y="2733605"/>
                </a:cubicBezTo>
                <a:cubicBezTo>
                  <a:pt x="2526031" y="2719558"/>
                  <a:pt x="2393017" y="2742151"/>
                  <a:pt x="2101577" y="2733605"/>
                </a:cubicBezTo>
                <a:cubicBezTo>
                  <a:pt x="1810137" y="2725059"/>
                  <a:pt x="1728782" y="2731893"/>
                  <a:pt x="1401051" y="2733605"/>
                </a:cubicBezTo>
                <a:cubicBezTo>
                  <a:pt x="1073320" y="2735317"/>
                  <a:pt x="997210" y="2708209"/>
                  <a:pt x="700526" y="2733605"/>
                </a:cubicBezTo>
                <a:cubicBezTo>
                  <a:pt x="403843" y="2759001"/>
                  <a:pt x="189546" y="2720718"/>
                  <a:pt x="0" y="2733605"/>
                </a:cubicBezTo>
                <a:cubicBezTo>
                  <a:pt x="-18871" y="2454008"/>
                  <a:pt x="-33566" y="2198292"/>
                  <a:pt x="0" y="2050204"/>
                </a:cubicBezTo>
                <a:cubicBezTo>
                  <a:pt x="33566" y="1902116"/>
                  <a:pt x="-25521" y="1528222"/>
                  <a:pt x="0" y="1366803"/>
                </a:cubicBezTo>
                <a:cubicBezTo>
                  <a:pt x="25521" y="1205384"/>
                  <a:pt x="1645" y="939027"/>
                  <a:pt x="0" y="765409"/>
                </a:cubicBezTo>
                <a:cubicBezTo>
                  <a:pt x="-1645" y="591791"/>
                  <a:pt x="36321" y="188601"/>
                  <a:pt x="0" y="0"/>
                </a:cubicBezTo>
                <a:close/>
              </a:path>
              <a:path w="2694329" h="2733605" stroke="0" extrusionOk="0">
                <a:moveTo>
                  <a:pt x="0" y="0"/>
                </a:moveTo>
                <a:cubicBezTo>
                  <a:pt x="227164" y="8893"/>
                  <a:pt x="322744" y="22887"/>
                  <a:pt x="619696" y="0"/>
                </a:cubicBezTo>
                <a:cubicBezTo>
                  <a:pt x="916648" y="-22887"/>
                  <a:pt x="1091217" y="10628"/>
                  <a:pt x="1239391" y="0"/>
                </a:cubicBezTo>
                <a:cubicBezTo>
                  <a:pt x="1387565" y="-10628"/>
                  <a:pt x="1566789" y="1605"/>
                  <a:pt x="1859087" y="0"/>
                </a:cubicBezTo>
                <a:cubicBezTo>
                  <a:pt x="2151385" y="-1605"/>
                  <a:pt x="2368061" y="-27207"/>
                  <a:pt x="2694329" y="0"/>
                </a:cubicBezTo>
                <a:cubicBezTo>
                  <a:pt x="2673263" y="245828"/>
                  <a:pt x="2724003" y="355730"/>
                  <a:pt x="2694329" y="656065"/>
                </a:cubicBezTo>
                <a:cubicBezTo>
                  <a:pt x="2664655" y="956400"/>
                  <a:pt x="2684557" y="1219384"/>
                  <a:pt x="2694329" y="1366803"/>
                </a:cubicBezTo>
                <a:cubicBezTo>
                  <a:pt x="2704101" y="1514222"/>
                  <a:pt x="2701831" y="1823330"/>
                  <a:pt x="2694329" y="1968196"/>
                </a:cubicBezTo>
                <a:cubicBezTo>
                  <a:pt x="2686827" y="2113062"/>
                  <a:pt x="2660195" y="2572634"/>
                  <a:pt x="2694329" y="2733605"/>
                </a:cubicBezTo>
                <a:cubicBezTo>
                  <a:pt x="2526835" y="2755241"/>
                  <a:pt x="2280724" y="2713205"/>
                  <a:pt x="2074633" y="2733605"/>
                </a:cubicBezTo>
                <a:cubicBezTo>
                  <a:pt x="1868542" y="2754005"/>
                  <a:pt x="1619091" y="2732345"/>
                  <a:pt x="1374108" y="2733605"/>
                </a:cubicBezTo>
                <a:cubicBezTo>
                  <a:pt x="1129126" y="2734865"/>
                  <a:pt x="842900" y="2714187"/>
                  <a:pt x="646639" y="2733605"/>
                </a:cubicBezTo>
                <a:cubicBezTo>
                  <a:pt x="450378" y="2753023"/>
                  <a:pt x="136729" y="2735153"/>
                  <a:pt x="0" y="2733605"/>
                </a:cubicBezTo>
                <a:cubicBezTo>
                  <a:pt x="-23770" y="2433082"/>
                  <a:pt x="26537" y="2403643"/>
                  <a:pt x="0" y="2077540"/>
                </a:cubicBezTo>
                <a:cubicBezTo>
                  <a:pt x="-26537" y="1751437"/>
                  <a:pt x="3950" y="1754745"/>
                  <a:pt x="0" y="1476147"/>
                </a:cubicBezTo>
                <a:cubicBezTo>
                  <a:pt x="-3950" y="1197549"/>
                  <a:pt x="24744" y="1030115"/>
                  <a:pt x="0" y="765409"/>
                </a:cubicBezTo>
                <a:cubicBezTo>
                  <a:pt x="-24744" y="500703"/>
                  <a:pt x="-4392" y="29678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F13E994-1BA9-6B41-9884-86EE32E6B2A2}"/>
              </a:ext>
            </a:extLst>
          </p:cNvPr>
          <p:cNvSpPr txBox="1"/>
          <p:nvPr/>
        </p:nvSpPr>
        <p:spPr>
          <a:xfrm>
            <a:off x="1008668" y="2946024"/>
            <a:ext cx="157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400" b="1" dirty="0"/>
              <a:t>Task</a:t>
            </a:r>
            <a:endParaRPr kumimoji="1" lang="zh-TW" altLang="en-US" sz="2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3B3A93-115A-1640-9F6B-621D40E2B66F}"/>
              </a:ext>
            </a:extLst>
          </p:cNvPr>
          <p:cNvSpPr txBox="1"/>
          <p:nvPr/>
        </p:nvSpPr>
        <p:spPr>
          <a:xfrm>
            <a:off x="481549" y="3429000"/>
            <a:ext cx="2610442" cy="240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kumimoji="1" lang="en" altLang="zh-TW" dirty="0"/>
              <a:t>text reading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en-US" altLang="zh-TW" dirty="0"/>
              <a:t>Presentation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en-US" altLang="zh-TW" dirty="0"/>
              <a:t>Writing lesson plan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en-US" altLang="zh-TW" dirty="0">
                <a:highlight>
                  <a:srgbClr val="FFFF00"/>
                </a:highlight>
              </a:rPr>
              <a:t>Micro teaching (Video)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zh-TW" dirty="0" err="1"/>
              <a:t>Porfolio</a:t>
            </a:r>
            <a:endParaRPr kumimoji="1" lang="en-US" altLang="zh-TW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endParaRPr kumimoji="1"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C4157A25-84E5-1E40-B564-99D925A855B5}"/>
              </a:ext>
            </a:extLst>
          </p:cNvPr>
          <p:cNvGrpSpPr/>
          <p:nvPr/>
        </p:nvGrpSpPr>
        <p:grpSpPr>
          <a:xfrm>
            <a:off x="1034143" y="1236914"/>
            <a:ext cx="11941626" cy="557137"/>
            <a:chOff x="1034143" y="1236914"/>
            <a:chExt cx="11941626" cy="55713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FC1E567-7D57-2947-9A98-A7B939F49BF4}"/>
                </a:ext>
              </a:extLst>
            </p:cNvPr>
            <p:cNvSpPr/>
            <p:nvPr/>
          </p:nvSpPr>
          <p:spPr>
            <a:xfrm>
              <a:off x="1362397" y="1240971"/>
              <a:ext cx="3048000" cy="5442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779A945-8EF6-2B45-9B0D-CD08E9A4A389}"/>
                </a:ext>
              </a:extLst>
            </p:cNvPr>
            <p:cNvSpPr/>
            <p:nvPr/>
          </p:nvSpPr>
          <p:spPr>
            <a:xfrm>
              <a:off x="4822371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6B144AF-446D-6F4E-9388-C574F7AAD9F4}"/>
                </a:ext>
              </a:extLst>
            </p:cNvPr>
            <p:cNvSpPr/>
            <p:nvPr/>
          </p:nvSpPr>
          <p:spPr>
            <a:xfrm>
              <a:off x="8031975" y="1240971"/>
              <a:ext cx="2797629" cy="5442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3995E755-154F-9644-A1D7-C77FFBAD5A11}"/>
                </a:ext>
              </a:extLst>
            </p:cNvPr>
            <p:cNvSpPr txBox="1"/>
            <p:nvPr/>
          </p:nvSpPr>
          <p:spPr>
            <a:xfrm>
              <a:off x="1034143" y="1269433"/>
              <a:ext cx="37409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 Storage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53CB0C96-B140-944E-A825-B28224B47A49}"/>
                </a:ext>
              </a:extLst>
            </p:cNvPr>
            <p:cNvSpPr txBox="1"/>
            <p:nvPr/>
          </p:nvSpPr>
          <p:spPr>
            <a:xfrm>
              <a:off x="4609490" y="1270831"/>
              <a:ext cx="334359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Retrieval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99478C81-DCBA-D141-BA4E-0C3A21C253AA}"/>
                </a:ext>
              </a:extLst>
            </p:cNvPr>
            <p:cNvSpPr txBox="1"/>
            <p:nvPr/>
          </p:nvSpPr>
          <p:spPr>
            <a:xfrm>
              <a:off x="6085113" y="1236914"/>
              <a:ext cx="6890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Transformation</a:t>
              </a:r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68EAFDD5-6F6D-AF46-9287-283789DFC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r="5294"/>
          <a:stretch/>
        </p:blipFill>
        <p:spPr>
          <a:xfrm>
            <a:off x="6162837" y="4395972"/>
            <a:ext cx="3951889" cy="204221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6DD418B-5775-C24F-BF26-DD40058CE0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r="5294"/>
          <a:stretch/>
        </p:blipFill>
        <p:spPr>
          <a:xfrm>
            <a:off x="7067141" y="2358704"/>
            <a:ext cx="3762463" cy="194433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11BDB6A5-44FF-084E-84DD-EBEF5B405E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r="5294"/>
          <a:stretch/>
        </p:blipFill>
        <p:spPr>
          <a:xfrm>
            <a:off x="3899898" y="2734994"/>
            <a:ext cx="2978683" cy="1541831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85E574B2-EB04-0941-891D-76769B1A02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05" y="4588407"/>
            <a:ext cx="1657350" cy="1657350"/>
          </a:xfrm>
          <a:prstGeom prst="rect">
            <a:avLst/>
          </a:prstGeom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id="{C1079F5E-52D1-AF49-A31C-A8CF9A58D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984" y="90223"/>
            <a:ext cx="934786" cy="735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53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580806" y="351714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PETE</a:t>
            </a:r>
            <a:r>
              <a:rPr kumimoji="1" lang="zh-TW" altLang="en-US" sz="4400" b="1" dirty="0"/>
              <a:t> </a:t>
            </a:r>
            <a:r>
              <a:rPr kumimoji="1" lang="en" altLang="zh-TW" sz="4400" b="1" dirty="0"/>
              <a:t>P</a:t>
            </a:r>
            <a:r>
              <a:rPr lang="en" altLang="zh-TW" sz="4400" b="1" dirty="0"/>
              <a:t>rogrammes in </a:t>
            </a:r>
            <a:r>
              <a:rPr lang="en-US" altLang="zh-TW" sz="4400" b="1" dirty="0"/>
              <a:t>NTNU</a:t>
            </a:r>
            <a:endParaRPr kumimoji="1" lang="zh-TW" altLang="en-US" sz="4400" b="1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B127D08-1316-634C-BF47-473AF55E6924}"/>
              </a:ext>
            </a:extLst>
          </p:cNvPr>
          <p:cNvSpPr txBox="1"/>
          <p:nvPr/>
        </p:nvSpPr>
        <p:spPr>
          <a:xfrm>
            <a:off x="6426334" y="2688419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Practicum 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513732E-03BD-3241-973F-715CE8E6099B}"/>
              </a:ext>
            </a:extLst>
          </p:cNvPr>
          <p:cNvGrpSpPr/>
          <p:nvPr/>
        </p:nvGrpSpPr>
        <p:grpSpPr>
          <a:xfrm>
            <a:off x="1034143" y="1240971"/>
            <a:ext cx="11941626" cy="547005"/>
            <a:chOff x="1034143" y="1240971"/>
            <a:chExt cx="11941626" cy="547005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D9B002B-D9C9-A04C-BB5F-39CF3118B7CF}"/>
                </a:ext>
              </a:extLst>
            </p:cNvPr>
            <p:cNvSpPr/>
            <p:nvPr/>
          </p:nvSpPr>
          <p:spPr>
            <a:xfrm>
              <a:off x="1362397" y="1240971"/>
              <a:ext cx="3048000" cy="5442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8BA1EA3-8788-CA47-B595-5C03C134C31D}"/>
                </a:ext>
              </a:extLst>
            </p:cNvPr>
            <p:cNvSpPr/>
            <p:nvPr/>
          </p:nvSpPr>
          <p:spPr>
            <a:xfrm>
              <a:off x="4822371" y="1240971"/>
              <a:ext cx="2797629" cy="5442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6CFAD74-9D4D-7B45-A673-4BD2047593A5}"/>
                </a:ext>
              </a:extLst>
            </p:cNvPr>
            <p:cNvSpPr/>
            <p:nvPr/>
          </p:nvSpPr>
          <p:spPr>
            <a:xfrm>
              <a:off x="8031975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9FFBBC3-EDBE-1247-8B3D-56D8833D1E5D}"/>
                </a:ext>
              </a:extLst>
            </p:cNvPr>
            <p:cNvSpPr txBox="1"/>
            <p:nvPr/>
          </p:nvSpPr>
          <p:spPr>
            <a:xfrm>
              <a:off x="1034143" y="1264756"/>
              <a:ext cx="37409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 Storage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569F488E-8FBB-4547-9D47-663E3B4DBC1D}"/>
                </a:ext>
              </a:extLst>
            </p:cNvPr>
            <p:cNvSpPr txBox="1"/>
            <p:nvPr/>
          </p:nvSpPr>
          <p:spPr>
            <a:xfrm>
              <a:off x="4609490" y="1244327"/>
              <a:ext cx="334359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Retrieval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B90C2EB3-3689-E24B-89F9-85F2AD82FBE0}"/>
                </a:ext>
              </a:extLst>
            </p:cNvPr>
            <p:cNvSpPr txBox="1"/>
            <p:nvPr/>
          </p:nvSpPr>
          <p:spPr>
            <a:xfrm>
              <a:off x="6085113" y="1263418"/>
              <a:ext cx="6890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Transformation</a:t>
              </a: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A6DF590C-99DD-9844-8AA8-A777777F0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06" y="5094964"/>
            <a:ext cx="3951186" cy="1657493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6CEDFCBD-A0E3-3844-9F31-11EED1B99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2"/>
          <a:stretch/>
        </p:blipFill>
        <p:spPr>
          <a:xfrm>
            <a:off x="4467149" y="2047071"/>
            <a:ext cx="3322687" cy="1744621"/>
          </a:xfrm>
          <a:prstGeom prst="rect">
            <a:avLst/>
          </a:prstGeom>
        </p:spPr>
      </p:pic>
      <p:sp>
        <p:nvSpPr>
          <p:cNvPr id="2" name="左-右雙向箭號 1">
            <a:extLst>
              <a:ext uri="{FF2B5EF4-FFF2-40B4-BE49-F238E27FC236}">
                <a16:creationId xmlns:a16="http://schemas.microsoft.com/office/drawing/2014/main" id="{710F7767-80F4-E64C-AC05-529642FF6B98}"/>
              </a:ext>
            </a:extLst>
          </p:cNvPr>
          <p:cNvSpPr/>
          <p:nvPr/>
        </p:nvSpPr>
        <p:spPr>
          <a:xfrm rot="19376921">
            <a:off x="4136599" y="4244870"/>
            <a:ext cx="1568060" cy="21736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" name="左-右雙向箭號 29">
            <a:extLst>
              <a:ext uri="{FF2B5EF4-FFF2-40B4-BE49-F238E27FC236}">
                <a16:creationId xmlns:a16="http://schemas.microsoft.com/office/drawing/2014/main" id="{3C28B981-5F14-9A4B-9339-BFEB041425A0}"/>
              </a:ext>
            </a:extLst>
          </p:cNvPr>
          <p:cNvSpPr/>
          <p:nvPr/>
        </p:nvSpPr>
        <p:spPr>
          <a:xfrm>
            <a:off x="4202278" y="4895376"/>
            <a:ext cx="3825293" cy="227262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33DD736-1E88-4841-8F74-4EC132BDA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43" y="3794411"/>
            <a:ext cx="2822625" cy="1470306"/>
          </a:xfrm>
          <a:prstGeom prst="rect">
            <a:avLst/>
          </a:prstGeom>
        </p:spPr>
      </p:pic>
      <p:sp>
        <p:nvSpPr>
          <p:cNvPr id="31" name="左-右雙向箭號 30">
            <a:extLst>
              <a:ext uri="{FF2B5EF4-FFF2-40B4-BE49-F238E27FC236}">
                <a16:creationId xmlns:a16="http://schemas.microsoft.com/office/drawing/2014/main" id="{9A5625E4-0EB3-1149-BEC5-B741449BA19F}"/>
              </a:ext>
            </a:extLst>
          </p:cNvPr>
          <p:cNvSpPr/>
          <p:nvPr/>
        </p:nvSpPr>
        <p:spPr>
          <a:xfrm rot="2223079" flipH="1">
            <a:off x="6552325" y="4245870"/>
            <a:ext cx="1568060" cy="21736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1C86F4DB-5898-BB4A-9761-EA8D3D575556}"/>
              </a:ext>
            </a:extLst>
          </p:cNvPr>
          <p:cNvSpPr txBox="1"/>
          <p:nvPr/>
        </p:nvSpPr>
        <p:spPr>
          <a:xfrm>
            <a:off x="5126024" y="4148578"/>
            <a:ext cx="6657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b="1" dirty="0"/>
              <a:t>R</a:t>
            </a:r>
            <a:r>
              <a:rPr lang="zh-TW" altLang="en-US" sz="3600" b="1" dirty="0"/>
              <a:t>eflection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92AE65-9FB3-DA43-8D6D-7BD6B5E33E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17" y="3791692"/>
            <a:ext cx="3223797" cy="148956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E3B7CA1-0E11-5348-A75F-03F9905F06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" y="124736"/>
            <a:ext cx="660710" cy="6607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4201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片 33">
            <a:extLst>
              <a:ext uri="{FF2B5EF4-FFF2-40B4-BE49-F238E27FC236}">
                <a16:creationId xmlns:a16="http://schemas.microsoft.com/office/drawing/2014/main" id="{71DC8745-F535-6E40-8978-5C642EB97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04" y="5066687"/>
            <a:ext cx="3431763" cy="1439599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580806" y="351714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PETE</a:t>
            </a:r>
            <a:r>
              <a:rPr kumimoji="1" lang="zh-TW" altLang="en-US" sz="4400" b="1" dirty="0"/>
              <a:t> </a:t>
            </a:r>
            <a:r>
              <a:rPr kumimoji="1" lang="en" altLang="zh-TW" sz="4400" b="1" dirty="0"/>
              <a:t>P</a:t>
            </a:r>
            <a:r>
              <a:rPr lang="en" altLang="zh-TW" sz="4400" b="1" dirty="0"/>
              <a:t>rogrammes in </a:t>
            </a:r>
            <a:r>
              <a:rPr lang="en-US" altLang="zh-TW" sz="4400" b="1" dirty="0"/>
              <a:t>NTNU</a:t>
            </a:r>
            <a:endParaRPr kumimoji="1" lang="zh-TW" altLang="en-US" sz="4400" b="1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513732E-03BD-3241-973F-715CE8E6099B}"/>
              </a:ext>
            </a:extLst>
          </p:cNvPr>
          <p:cNvGrpSpPr/>
          <p:nvPr/>
        </p:nvGrpSpPr>
        <p:grpSpPr>
          <a:xfrm>
            <a:off x="1034143" y="1240971"/>
            <a:ext cx="11941626" cy="547005"/>
            <a:chOff x="1034143" y="1240971"/>
            <a:chExt cx="11941626" cy="547005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D9B002B-D9C9-A04C-BB5F-39CF3118B7CF}"/>
                </a:ext>
              </a:extLst>
            </p:cNvPr>
            <p:cNvSpPr/>
            <p:nvPr/>
          </p:nvSpPr>
          <p:spPr>
            <a:xfrm>
              <a:off x="1362397" y="1240971"/>
              <a:ext cx="3048000" cy="5442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8BA1EA3-8788-CA47-B595-5C03C134C31D}"/>
                </a:ext>
              </a:extLst>
            </p:cNvPr>
            <p:cNvSpPr/>
            <p:nvPr/>
          </p:nvSpPr>
          <p:spPr>
            <a:xfrm>
              <a:off x="4822371" y="1240971"/>
              <a:ext cx="2797629" cy="5442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6CFAD74-9D4D-7B45-A673-4BD2047593A5}"/>
                </a:ext>
              </a:extLst>
            </p:cNvPr>
            <p:cNvSpPr/>
            <p:nvPr/>
          </p:nvSpPr>
          <p:spPr>
            <a:xfrm>
              <a:off x="8031975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9FFBBC3-EDBE-1247-8B3D-56D8833D1E5D}"/>
                </a:ext>
              </a:extLst>
            </p:cNvPr>
            <p:cNvSpPr txBox="1"/>
            <p:nvPr/>
          </p:nvSpPr>
          <p:spPr>
            <a:xfrm>
              <a:off x="1034143" y="1264756"/>
              <a:ext cx="37409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 Storage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569F488E-8FBB-4547-9D47-663E3B4DBC1D}"/>
                </a:ext>
              </a:extLst>
            </p:cNvPr>
            <p:cNvSpPr txBox="1"/>
            <p:nvPr/>
          </p:nvSpPr>
          <p:spPr>
            <a:xfrm>
              <a:off x="4609490" y="1244327"/>
              <a:ext cx="334359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Retrieval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B90C2EB3-3689-E24B-89F9-85F2AD82FBE0}"/>
                </a:ext>
              </a:extLst>
            </p:cNvPr>
            <p:cNvSpPr txBox="1"/>
            <p:nvPr/>
          </p:nvSpPr>
          <p:spPr>
            <a:xfrm>
              <a:off x="6085113" y="1263418"/>
              <a:ext cx="6890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Transformation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951DEDBF-2C1B-4845-9136-7AA5FF7DFEA7}"/>
              </a:ext>
            </a:extLst>
          </p:cNvPr>
          <p:cNvGrpSpPr/>
          <p:nvPr/>
        </p:nvGrpSpPr>
        <p:grpSpPr>
          <a:xfrm>
            <a:off x="1941150" y="2121025"/>
            <a:ext cx="2236068" cy="1131694"/>
            <a:chOff x="1505139" y="3531979"/>
            <a:chExt cx="2236068" cy="1131694"/>
          </a:xfrm>
        </p:grpSpPr>
        <p:sp>
          <p:nvSpPr>
            <p:cNvPr id="3" name="三角形 2">
              <a:extLst>
                <a:ext uri="{FF2B5EF4-FFF2-40B4-BE49-F238E27FC236}">
                  <a16:creationId xmlns:a16="http://schemas.microsoft.com/office/drawing/2014/main" id="{38F8740A-4157-DE43-9B08-AF3B3124C9EF}"/>
                </a:ext>
              </a:extLst>
            </p:cNvPr>
            <p:cNvSpPr/>
            <p:nvPr/>
          </p:nvSpPr>
          <p:spPr>
            <a:xfrm>
              <a:off x="1505139" y="3531979"/>
              <a:ext cx="2174990" cy="113169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600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1C86F4DB-5898-BB4A-9761-EA8D3D575556}"/>
                </a:ext>
              </a:extLst>
            </p:cNvPr>
            <p:cNvSpPr txBox="1"/>
            <p:nvPr/>
          </p:nvSpPr>
          <p:spPr>
            <a:xfrm>
              <a:off x="1505139" y="4119938"/>
              <a:ext cx="22360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800" b="1" dirty="0"/>
                <a:t>R</a:t>
              </a:r>
              <a:r>
                <a:rPr lang="zh-TW" altLang="en-US" sz="2800" b="1" dirty="0"/>
                <a:t>eflection</a:t>
              </a:r>
            </a:p>
          </p:txBody>
        </p:sp>
      </p:grpSp>
      <p:sp>
        <p:nvSpPr>
          <p:cNvPr id="5" name="向右箭號 4">
            <a:extLst>
              <a:ext uri="{FF2B5EF4-FFF2-40B4-BE49-F238E27FC236}">
                <a16:creationId xmlns:a16="http://schemas.microsoft.com/office/drawing/2014/main" id="{D5218C13-6486-DD40-9F12-44F6DF6E89BE}"/>
              </a:ext>
            </a:extLst>
          </p:cNvPr>
          <p:cNvSpPr/>
          <p:nvPr/>
        </p:nvSpPr>
        <p:spPr>
          <a:xfrm>
            <a:off x="5035894" y="4217689"/>
            <a:ext cx="2120209" cy="808978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70C37D04-B3DB-F443-97E4-352F1910BB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2"/>
          <a:stretch/>
        </p:blipFill>
        <p:spPr>
          <a:xfrm>
            <a:off x="2194703" y="3281772"/>
            <a:ext cx="1728963" cy="907815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640FD0FD-D578-6548-B291-5E84D8196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28" y="4229606"/>
            <a:ext cx="1530160" cy="79706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6A77B3B-60AA-C941-8A3F-A5829F632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9" y="1968576"/>
            <a:ext cx="3431762" cy="4708562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4B869E31-226C-3245-90A1-F56A361E65BD}"/>
              </a:ext>
            </a:extLst>
          </p:cNvPr>
          <p:cNvSpPr txBox="1"/>
          <p:nvPr/>
        </p:nvSpPr>
        <p:spPr>
          <a:xfrm>
            <a:off x="5445370" y="4322857"/>
            <a:ext cx="64887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/>
              <a:t>Revise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E898C620-E74A-8741-A1DD-AE46E5EE37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0" y="4247307"/>
            <a:ext cx="1725040" cy="797061"/>
          </a:xfrm>
          <a:prstGeom prst="rect">
            <a:avLst/>
          </a:prstGeom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id="{30AEFDE3-A974-E14E-9D67-2A7DEC99D7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984" y="90223"/>
            <a:ext cx="934786" cy="735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52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580806" y="351714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PETE</a:t>
            </a:r>
            <a:r>
              <a:rPr kumimoji="1" lang="zh-TW" altLang="en-US" sz="4400" b="1" dirty="0"/>
              <a:t> </a:t>
            </a:r>
            <a:r>
              <a:rPr kumimoji="1" lang="en" altLang="zh-TW" sz="4400" b="1" dirty="0"/>
              <a:t>P</a:t>
            </a:r>
            <a:r>
              <a:rPr lang="en" altLang="zh-TW" sz="4400" b="1" dirty="0"/>
              <a:t>rogrammes in </a:t>
            </a:r>
            <a:r>
              <a:rPr lang="en-US" altLang="zh-TW" sz="4400" b="1" dirty="0"/>
              <a:t>NTNU</a:t>
            </a:r>
            <a:endParaRPr kumimoji="1" lang="zh-TW" altLang="en-US" sz="4400" b="1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DBAB39C-8642-D349-A1B4-7EF151903293}"/>
              </a:ext>
            </a:extLst>
          </p:cNvPr>
          <p:cNvSpPr txBox="1"/>
          <p:nvPr/>
        </p:nvSpPr>
        <p:spPr>
          <a:xfrm>
            <a:off x="-1825037" y="27148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Sport Pedagogy</a:t>
            </a:r>
            <a:endParaRPr kumimoji="1"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B127D08-1316-634C-BF47-473AF55E6924}"/>
              </a:ext>
            </a:extLst>
          </p:cNvPr>
          <p:cNvSpPr txBox="1"/>
          <p:nvPr/>
        </p:nvSpPr>
        <p:spPr>
          <a:xfrm>
            <a:off x="6426334" y="2688419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Practicum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B78CED-220A-484B-B178-1D12CD5FE8B8}"/>
              </a:ext>
            </a:extLst>
          </p:cNvPr>
          <p:cNvSpPr/>
          <p:nvPr/>
        </p:nvSpPr>
        <p:spPr>
          <a:xfrm>
            <a:off x="397662" y="2923842"/>
            <a:ext cx="2694329" cy="3253934"/>
          </a:xfrm>
          <a:custGeom>
            <a:avLst/>
            <a:gdLst>
              <a:gd name="connsiteX0" fmla="*/ 0 w 2694329"/>
              <a:gd name="connsiteY0" fmla="*/ 0 h 3253934"/>
              <a:gd name="connsiteX1" fmla="*/ 619696 w 2694329"/>
              <a:gd name="connsiteY1" fmla="*/ 0 h 3253934"/>
              <a:gd name="connsiteX2" fmla="*/ 1320221 w 2694329"/>
              <a:gd name="connsiteY2" fmla="*/ 0 h 3253934"/>
              <a:gd name="connsiteX3" fmla="*/ 1939917 w 2694329"/>
              <a:gd name="connsiteY3" fmla="*/ 0 h 3253934"/>
              <a:gd name="connsiteX4" fmla="*/ 2694329 w 2694329"/>
              <a:gd name="connsiteY4" fmla="*/ 0 h 3253934"/>
              <a:gd name="connsiteX5" fmla="*/ 2694329 w 2694329"/>
              <a:gd name="connsiteY5" fmla="*/ 553169 h 3253934"/>
              <a:gd name="connsiteX6" fmla="*/ 2694329 w 2694329"/>
              <a:gd name="connsiteY6" fmla="*/ 1236495 h 3253934"/>
              <a:gd name="connsiteX7" fmla="*/ 2694329 w 2694329"/>
              <a:gd name="connsiteY7" fmla="*/ 1789664 h 3253934"/>
              <a:gd name="connsiteX8" fmla="*/ 2694329 w 2694329"/>
              <a:gd name="connsiteY8" fmla="*/ 2440451 h 3253934"/>
              <a:gd name="connsiteX9" fmla="*/ 2694329 w 2694329"/>
              <a:gd name="connsiteY9" fmla="*/ 3253934 h 3253934"/>
              <a:gd name="connsiteX10" fmla="*/ 2020747 w 2694329"/>
              <a:gd name="connsiteY10" fmla="*/ 3253934 h 3253934"/>
              <a:gd name="connsiteX11" fmla="*/ 1347165 w 2694329"/>
              <a:gd name="connsiteY11" fmla="*/ 3253934 h 3253934"/>
              <a:gd name="connsiteX12" fmla="*/ 673582 w 2694329"/>
              <a:gd name="connsiteY12" fmla="*/ 3253934 h 3253934"/>
              <a:gd name="connsiteX13" fmla="*/ 0 w 2694329"/>
              <a:gd name="connsiteY13" fmla="*/ 3253934 h 3253934"/>
              <a:gd name="connsiteX14" fmla="*/ 0 w 2694329"/>
              <a:gd name="connsiteY14" fmla="*/ 2570608 h 3253934"/>
              <a:gd name="connsiteX15" fmla="*/ 0 w 2694329"/>
              <a:gd name="connsiteY15" fmla="*/ 1952360 h 3253934"/>
              <a:gd name="connsiteX16" fmla="*/ 0 w 2694329"/>
              <a:gd name="connsiteY16" fmla="*/ 1399192 h 3253934"/>
              <a:gd name="connsiteX17" fmla="*/ 0 w 2694329"/>
              <a:gd name="connsiteY17" fmla="*/ 813483 h 3253934"/>
              <a:gd name="connsiteX18" fmla="*/ 0 w 2694329"/>
              <a:gd name="connsiteY18" fmla="*/ 0 h 325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4329" h="3253934" fill="none" extrusionOk="0">
                <a:moveTo>
                  <a:pt x="0" y="0"/>
                </a:moveTo>
                <a:cubicBezTo>
                  <a:pt x="191140" y="-20610"/>
                  <a:pt x="422467" y="24277"/>
                  <a:pt x="619696" y="0"/>
                </a:cubicBezTo>
                <a:cubicBezTo>
                  <a:pt x="816925" y="-24277"/>
                  <a:pt x="1036363" y="-22135"/>
                  <a:pt x="1320221" y="0"/>
                </a:cubicBezTo>
                <a:cubicBezTo>
                  <a:pt x="1604079" y="22135"/>
                  <a:pt x="1743669" y="-8465"/>
                  <a:pt x="1939917" y="0"/>
                </a:cubicBezTo>
                <a:cubicBezTo>
                  <a:pt x="2136165" y="8465"/>
                  <a:pt x="2418288" y="22530"/>
                  <a:pt x="2694329" y="0"/>
                </a:cubicBezTo>
                <a:cubicBezTo>
                  <a:pt x="2718791" y="178118"/>
                  <a:pt x="2692203" y="428474"/>
                  <a:pt x="2694329" y="553169"/>
                </a:cubicBezTo>
                <a:cubicBezTo>
                  <a:pt x="2696455" y="677864"/>
                  <a:pt x="2721120" y="1094033"/>
                  <a:pt x="2694329" y="1236495"/>
                </a:cubicBezTo>
                <a:cubicBezTo>
                  <a:pt x="2667538" y="1378957"/>
                  <a:pt x="2711722" y="1580947"/>
                  <a:pt x="2694329" y="1789664"/>
                </a:cubicBezTo>
                <a:cubicBezTo>
                  <a:pt x="2676936" y="1998381"/>
                  <a:pt x="2698856" y="2262457"/>
                  <a:pt x="2694329" y="2440451"/>
                </a:cubicBezTo>
                <a:cubicBezTo>
                  <a:pt x="2689802" y="2618445"/>
                  <a:pt x="2721376" y="2972101"/>
                  <a:pt x="2694329" y="3253934"/>
                </a:cubicBezTo>
                <a:cubicBezTo>
                  <a:pt x="2519779" y="3259465"/>
                  <a:pt x="2250262" y="3259746"/>
                  <a:pt x="2020747" y="3253934"/>
                </a:cubicBezTo>
                <a:cubicBezTo>
                  <a:pt x="1791232" y="3248122"/>
                  <a:pt x="1503946" y="3284822"/>
                  <a:pt x="1347165" y="3253934"/>
                </a:cubicBezTo>
                <a:cubicBezTo>
                  <a:pt x="1190384" y="3223046"/>
                  <a:pt x="893971" y="3279025"/>
                  <a:pt x="673582" y="3253934"/>
                </a:cubicBezTo>
                <a:cubicBezTo>
                  <a:pt x="453193" y="3228843"/>
                  <a:pt x="237547" y="3272868"/>
                  <a:pt x="0" y="3253934"/>
                </a:cubicBezTo>
                <a:cubicBezTo>
                  <a:pt x="8498" y="3114917"/>
                  <a:pt x="-5500" y="2729277"/>
                  <a:pt x="0" y="2570608"/>
                </a:cubicBezTo>
                <a:cubicBezTo>
                  <a:pt x="5500" y="2411939"/>
                  <a:pt x="20196" y="2238095"/>
                  <a:pt x="0" y="1952360"/>
                </a:cubicBezTo>
                <a:cubicBezTo>
                  <a:pt x="-20196" y="1666625"/>
                  <a:pt x="16112" y="1598848"/>
                  <a:pt x="0" y="1399192"/>
                </a:cubicBezTo>
                <a:cubicBezTo>
                  <a:pt x="-16112" y="1199536"/>
                  <a:pt x="-5708" y="1027203"/>
                  <a:pt x="0" y="813483"/>
                </a:cubicBezTo>
                <a:cubicBezTo>
                  <a:pt x="5708" y="599763"/>
                  <a:pt x="34042" y="308172"/>
                  <a:pt x="0" y="0"/>
                </a:cubicBezTo>
                <a:close/>
              </a:path>
              <a:path w="2694329" h="3253934" stroke="0" extrusionOk="0">
                <a:moveTo>
                  <a:pt x="0" y="0"/>
                </a:moveTo>
                <a:cubicBezTo>
                  <a:pt x="227164" y="8893"/>
                  <a:pt x="322744" y="22887"/>
                  <a:pt x="619696" y="0"/>
                </a:cubicBezTo>
                <a:cubicBezTo>
                  <a:pt x="916648" y="-22887"/>
                  <a:pt x="1091217" y="10628"/>
                  <a:pt x="1239391" y="0"/>
                </a:cubicBezTo>
                <a:cubicBezTo>
                  <a:pt x="1387565" y="-10628"/>
                  <a:pt x="1566789" y="1605"/>
                  <a:pt x="1859087" y="0"/>
                </a:cubicBezTo>
                <a:cubicBezTo>
                  <a:pt x="2151385" y="-1605"/>
                  <a:pt x="2368061" y="-27207"/>
                  <a:pt x="2694329" y="0"/>
                </a:cubicBezTo>
                <a:cubicBezTo>
                  <a:pt x="2687618" y="237013"/>
                  <a:pt x="2696347" y="390271"/>
                  <a:pt x="2694329" y="618247"/>
                </a:cubicBezTo>
                <a:cubicBezTo>
                  <a:pt x="2692311" y="846223"/>
                  <a:pt x="2691005" y="1057202"/>
                  <a:pt x="2694329" y="1301574"/>
                </a:cubicBezTo>
                <a:cubicBezTo>
                  <a:pt x="2697653" y="1545946"/>
                  <a:pt x="2674395" y="1600861"/>
                  <a:pt x="2694329" y="1854742"/>
                </a:cubicBezTo>
                <a:cubicBezTo>
                  <a:pt x="2714263" y="2108623"/>
                  <a:pt x="2695513" y="2156654"/>
                  <a:pt x="2694329" y="2440451"/>
                </a:cubicBezTo>
                <a:cubicBezTo>
                  <a:pt x="2693145" y="2724248"/>
                  <a:pt x="2734367" y="2855333"/>
                  <a:pt x="2694329" y="3253934"/>
                </a:cubicBezTo>
                <a:cubicBezTo>
                  <a:pt x="2497278" y="3241081"/>
                  <a:pt x="2170429" y="3277018"/>
                  <a:pt x="1966860" y="3253934"/>
                </a:cubicBezTo>
                <a:cubicBezTo>
                  <a:pt x="1763291" y="3230850"/>
                  <a:pt x="1435652" y="3234516"/>
                  <a:pt x="1239391" y="3253934"/>
                </a:cubicBezTo>
                <a:cubicBezTo>
                  <a:pt x="1043130" y="3273352"/>
                  <a:pt x="869509" y="3228173"/>
                  <a:pt x="619696" y="3253934"/>
                </a:cubicBezTo>
                <a:cubicBezTo>
                  <a:pt x="369884" y="3279695"/>
                  <a:pt x="128362" y="3271056"/>
                  <a:pt x="0" y="3253934"/>
                </a:cubicBezTo>
                <a:cubicBezTo>
                  <a:pt x="27441" y="3097555"/>
                  <a:pt x="21764" y="2958080"/>
                  <a:pt x="0" y="2668226"/>
                </a:cubicBezTo>
                <a:cubicBezTo>
                  <a:pt x="-21764" y="2378372"/>
                  <a:pt x="5396" y="2323841"/>
                  <a:pt x="0" y="1984900"/>
                </a:cubicBezTo>
                <a:cubicBezTo>
                  <a:pt x="-5396" y="1645959"/>
                  <a:pt x="21843" y="1646646"/>
                  <a:pt x="0" y="1366652"/>
                </a:cubicBezTo>
                <a:cubicBezTo>
                  <a:pt x="-21843" y="1086658"/>
                  <a:pt x="-8912" y="984154"/>
                  <a:pt x="0" y="813483"/>
                </a:cubicBezTo>
                <a:cubicBezTo>
                  <a:pt x="8912" y="642812"/>
                  <a:pt x="31751" y="379856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F13E994-1BA9-6B41-9884-86EE32E6B2A2}"/>
              </a:ext>
            </a:extLst>
          </p:cNvPr>
          <p:cNvSpPr txBox="1"/>
          <p:nvPr/>
        </p:nvSpPr>
        <p:spPr>
          <a:xfrm>
            <a:off x="1008668" y="2946024"/>
            <a:ext cx="157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400" b="1" dirty="0" err="1"/>
              <a:t>Porfolio</a:t>
            </a:r>
            <a:endParaRPr kumimoji="1" lang="zh-TW" altLang="en-US" sz="2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3B3A93-115A-1640-9F6B-621D40E2B66F}"/>
              </a:ext>
            </a:extLst>
          </p:cNvPr>
          <p:cNvSpPr txBox="1"/>
          <p:nvPr/>
        </p:nvSpPr>
        <p:spPr>
          <a:xfrm>
            <a:off x="481549" y="3450312"/>
            <a:ext cx="26104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en" altLang="zh-TW" dirty="0">
                <a:highlight>
                  <a:srgbClr val="FFFF00"/>
                </a:highlight>
              </a:rPr>
              <a:t>Notes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 smtClean="0"/>
              <a:t>Learning Sheet</a:t>
            </a:r>
            <a:endParaRPr kumimoji="1" lang="en-US" altLang="zh-TW" dirty="0"/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Power</a:t>
            </a:r>
            <a:r>
              <a:rPr kumimoji="1" lang="zh-TW" altLang="en-US" dirty="0"/>
              <a:t> </a:t>
            </a:r>
            <a:r>
              <a:rPr kumimoji="1" lang="en-US" altLang="zh-TW" dirty="0"/>
              <a:t>Point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Writing lesson plan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Micro teaching (Video)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Reflection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final exam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Peer/</a:t>
            </a:r>
            <a:r>
              <a:rPr kumimoji="1" lang="zh-TW" altLang="en-US" dirty="0"/>
              <a:t> </a:t>
            </a:r>
            <a:r>
              <a:rPr kumimoji="1" lang="en-US" altLang="zh-TW" dirty="0"/>
              <a:t>self-</a:t>
            </a:r>
            <a:r>
              <a:rPr kumimoji="1" lang="zh-TW" altLang="en-US" dirty="0"/>
              <a:t> </a:t>
            </a:r>
            <a:r>
              <a:rPr kumimoji="1" lang="en-US" altLang="zh-TW" dirty="0"/>
              <a:t>assessment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suggestion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513732E-03BD-3241-973F-715CE8E6099B}"/>
              </a:ext>
            </a:extLst>
          </p:cNvPr>
          <p:cNvGrpSpPr/>
          <p:nvPr/>
        </p:nvGrpSpPr>
        <p:grpSpPr>
          <a:xfrm>
            <a:off x="1034143" y="1240971"/>
            <a:ext cx="11941626" cy="554712"/>
            <a:chOff x="1034143" y="1240971"/>
            <a:chExt cx="11941626" cy="55471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D9B002B-D9C9-A04C-BB5F-39CF3118B7CF}"/>
                </a:ext>
              </a:extLst>
            </p:cNvPr>
            <p:cNvSpPr/>
            <p:nvPr/>
          </p:nvSpPr>
          <p:spPr>
            <a:xfrm>
              <a:off x="1362397" y="1240971"/>
              <a:ext cx="3048000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8BA1EA3-8788-CA47-B595-5C03C134C31D}"/>
                </a:ext>
              </a:extLst>
            </p:cNvPr>
            <p:cNvSpPr/>
            <p:nvPr/>
          </p:nvSpPr>
          <p:spPr>
            <a:xfrm>
              <a:off x="4822371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6CFAD74-9D4D-7B45-A673-4BD2047593A5}"/>
                </a:ext>
              </a:extLst>
            </p:cNvPr>
            <p:cNvSpPr/>
            <p:nvPr/>
          </p:nvSpPr>
          <p:spPr>
            <a:xfrm>
              <a:off x="8031975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9FFBBC3-EDBE-1247-8B3D-56D8833D1E5D}"/>
                </a:ext>
              </a:extLst>
            </p:cNvPr>
            <p:cNvSpPr txBox="1"/>
            <p:nvPr/>
          </p:nvSpPr>
          <p:spPr>
            <a:xfrm>
              <a:off x="1034143" y="1251504"/>
              <a:ext cx="37409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 Storage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569F488E-8FBB-4547-9D47-663E3B4DBC1D}"/>
                </a:ext>
              </a:extLst>
            </p:cNvPr>
            <p:cNvSpPr txBox="1"/>
            <p:nvPr/>
          </p:nvSpPr>
          <p:spPr>
            <a:xfrm>
              <a:off x="4609490" y="1272463"/>
              <a:ext cx="334359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Retrieval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B90C2EB3-3689-E24B-89F9-85F2AD82FBE0}"/>
                </a:ext>
              </a:extLst>
            </p:cNvPr>
            <p:cNvSpPr txBox="1"/>
            <p:nvPr/>
          </p:nvSpPr>
          <p:spPr>
            <a:xfrm>
              <a:off x="6085113" y="1265050"/>
              <a:ext cx="6890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Transformation</a:t>
              </a:r>
            </a:p>
          </p:txBody>
        </p:sp>
      </p:grpSp>
      <p:pic>
        <p:nvPicPr>
          <p:cNvPr id="31" name="圖片 30">
            <a:extLst>
              <a:ext uri="{FF2B5EF4-FFF2-40B4-BE49-F238E27FC236}">
                <a16:creationId xmlns:a16="http://schemas.microsoft.com/office/drawing/2014/main" id="{A90D840A-B15C-4540-82BB-5F5ABE3AF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41" y="2499147"/>
            <a:ext cx="2612422" cy="3678629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C19DAE5E-889A-BB47-BF63-812669B22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69" y="2606369"/>
            <a:ext cx="6096000" cy="341246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FAA7E00C-3C95-CF40-9227-097BC56B1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" y="124736"/>
            <a:ext cx="660710" cy="6607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561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580806" y="351714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PETE</a:t>
            </a:r>
            <a:r>
              <a:rPr kumimoji="1" lang="zh-TW" altLang="en-US" sz="4400" b="1" dirty="0"/>
              <a:t> </a:t>
            </a:r>
            <a:r>
              <a:rPr kumimoji="1" lang="en" altLang="zh-TW" sz="4400" b="1" dirty="0"/>
              <a:t>P</a:t>
            </a:r>
            <a:r>
              <a:rPr lang="en" altLang="zh-TW" sz="4400" b="1" dirty="0"/>
              <a:t>rogrammes in </a:t>
            </a:r>
            <a:r>
              <a:rPr lang="en-US" altLang="zh-TW" sz="4400" b="1" dirty="0"/>
              <a:t>NTNU</a:t>
            </a:r>
            <a:endParaRPr kumimoji="1" lang="zh-TW" altLang="en-US" sz="4400" b="1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DBAB39C-8642-D349-A1B4-7EF151903293}"/>
              </a:ext>
            </a:extLst>
          </p:cNvPr>
          <p:cNvSpPr txBox="1"/>
          <p:nvPr/>
        </p:nvSpPr>
        <p:spPr>
          <a:xfrm>
            <a:off x="-1825037" y="27148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Sport Pedagogy</a:t>
            </a:r>
            <a:endParaRPr kumimoji="1"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B127D08-1316-634C-BF47-473AF55E6924}"/>
              </a:ext>
            </a:extLst>
          </p:cNvPr>
          <p:cNvSpPr txBox="1"/>
          <p:nvPr/>
        </p:nvSpPr>
        <p:spPr>
          <a:xfrm>
            <a:off x="6426334" y="2688419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Practicum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B78CED-220A-484B-B178-1D12CD5FE8B8}"/>
              </a:ext>
            </a:extLst>
          </p:cNvPr>
          <p:cNvSpPr/>
          <p:nvPr/>
        </p:nvSpPr>
        <p:spPr>
          <a:xfrm>
            <a:off x="397662" y="2923842"/>
            <a:ext cx="2694329" cy="3253934"/>
          </a:xfrm>
          <a:custGeom>
            <a:avLst/>
            <a:gdLst>
              <a:gd name="connsiteX0" fmla="*/ 0 w 2694329"/>
              <a:gd name="connsiteY0" fmla="*/ 0 h 3253934"/>
              <a:gd name="connsiteX1" fmla="*/ 619696 w 2694329"/>
              <a:gd name="connsiteY1" fmla="*/ 0 h 3253934"/>
              <a:gd name="connsiteX2" fmla="*/ 1320221 w 2694329"/>
              <a:gd name="connsiteY2" fmla="*/ 0 h 3253934"/>
              <a:gd name="connsiteX3" fmla="*/ 1939917 w 2694329"/>
              <a:gd name="connsiteY3" fmla="*/ 0 h 3253934"/>
              <a:gd name="connsiteX4" fmla="*/ 2694329 w 2694329"/>
              <a:gd name="connsiteY4" fmla="*/ 0 h 3253934"/>
              <a:gd name="connsiteX5" fmla="*/ 2694329 w 2694329"/>
              <a:gd name="connsiteY5" fmla="*/ 553169 h 3253934"/>
              <a:gd name="connsiteX6" fmla="*/ 2694329 w 2694329"/>
              <a:gd name="connsiteY6" fmla="*/ 1236495 h 3253934"/>
              <a:gd name="connsiteX7" fmla="*/ 2694329 w 2694329"/>
              <a:gd name="connsiteY7" fmla="*/ 1789664 h 3253934"/>
              <a:gd name="connsiteX8" fmla="*/ 2694329 w 2694329"/>
              <a:gd name="connsiteY8" fmla="*/ 2440451 h 3253934"/>
              <a:gd name="connsiteX9" fmla="*/ 2694329 w 2694329"/>
              <a:gd name="connsiteY9" fmla="*/ 3253934 h 3253934"/>
              <a:gd name="connsiteX10" fmla="*/ 2020747 w 2694329"/>
              <a:gd name="connsiteY10" fmla="*/ 3253934 h 3253934"/>
              <a:gd name="connsiteX11" fmla="*/ 1347165 w 2694329"/>
              <a:gd name="connsiteY11" fmla="*/ 3253934 h 3253934"/>
              <a:gd name="connsiteX12" fmla="*/ 673582 w 2694329"/>
              <a:gd name="connsiteY12" fmla="*/ 3253934 h 3253934"/>
              <a:gd name="connsiteX13" fmla="*/ 0 w 2694329"/>
              <a:gd name="connsiteY13" fmla="*/ 3253934 h 3253934"/>
              <a:gd name="connsiteX14" fmla="*/ 0 w 2694329"/>
              <a:gd name="connsiteY14" fmla="*/ 2570608 h 3253934"/>
              <a:gd name="connsiteX15" fmla="*/ 0 w 2694329"/>
              <a:gd name="connsiteY15" fmla="*/ 1952360 h 3253934"/>
              <a:gd name="connsiteX16" fmla="*/ 0 w 2694329"/>
              <a:gd name="connsiteY16" fmla="*/ 1399192 h 3253934"/>
              <a:gd name="connsiteX17" fmla="*/ 0 w 2694329"/>
              <a:gd name="connsiteY17" fmla="*/ 813483 h 3253934"/>
              <a:gd name="connsiteX18" fmla="*/ 0 w 2694329"/>
              <a:gd name="connsiteY18" fmla="*/ 0 h 325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4329" h="3253934" fill="none" extrusionOk="0">
                <a:moveTo>
                  <a:pt x="0" y="0"/>
                </a:moveTo>
                <a:cubicBezTo>
                  <a:pt x="191140" y="-20610"/>
                  <a:pt x="422467" y="24277"/>
                  <a:pt x="619696" y="0"/>
                </a:cubicBezTo>
                <a:cubicBezTo>
                  <a:pt x="816925" y="-24277"/>
                  <a:pt x="1036363" y="-22135"/>
                  <a:pt x="1320221" y="0"/>
                </a:cubicBezTo>
                <a:cubicBezTo>
                  <a:pt x="1604079" y="22135"/>
                  <a:pt x="1743669" y="-8465"/>
                  <a:pt x="1939917" y="0"/>
                </a:cubicBezTo>
                <a:cubicBezTo>
                  <a:pt x="2136165" y="8465"/>
                  <a:pt x="2418288" y="22530"/>
                  <a:pt x="2694329" y="0"/>
                </a:cubicBezTo>
                <a:cubicBezTo>
                  <a:pt x="2718791" y="178118"/>
                  <a:pt x="2692203" y="428474"/>
                  <a:pt x="2694329" y="553169"/>
                </a:cubicBezTo>
                <a:cubicBezTo>
                  <a:pt x="2696455" y="677864"/>
                  <a:pt x="2721120" y="1094033"/>
                  <a:pt x="2694329" y="1236495"/>
                </a:cubicBezTo>
                <a:cubicBezTo>
                  <a:pt x="2667538" y="1378957"/>
                  <a:pt x="2711722" y="1580947"/>
                  <a:pt x="2694329" y="1789664"/>
                </a:cubicBezTo>
                <a:cubicBezTo>
                  <a:pt x="2676936" y="1998381"/>
                  <a:pt x="2698856" y="2262457"/>
                  <a:pt x="2694329" y="2440451"/>
                </a:cubicBezTo>
                <a:cubicBezTo>
                  <a:pt x="2689802" y="2618445"/>
                  <a:pt x="2721376" y="2972101"/>
                  <a:pt x="2694329" y="3253934"/>
                </a:cubicBezTo>
                <a:cubicBezTo>
                  <a:pt x="2519779" y="3259465"/>
                  <a:pt x="2250262" y="3259746"/>
                  <a:pt x="2020747" y="3253934"/>
                </a:cubicBezTo>
                <a:cubicBezTo>
                  <a:pt x="1791232" y="3248122"/>
                  <a:pt x="1503946" y="3284822"/>
                  <a:pt x="1347165" y="3253934"/>
                </a:cubicBezTo>
                <a:cubicBezTo>
                  <a:pt x="1190384" y="3223046"/>
                  <a:pt x="893971" y="3279025"/>
                  <a:pt x="673582" y="3253934"/>
                </a:cubicBezTo>
                <a:cubicBezTo>
                  <a:pt x="453193" y="3228843"/>
                  <a:pt x="237547" y="3272868"/>
                  <a:pt x="0" y="3253934"/>
                </a:cubicBezTo>
                <a:cubicBezTo>
                  <a:pt x="8498" y="3114917"/>
                  <a:pt x="-5500" y="2729277"/>
                  <a:pt x="0" y="2570608"/>
                </a:cubicBezTo>
                <a:cubicBezTo>
                  <a:pt x="5500" y="2411939"/>
                  <a:pt x="20196" y="2238095"/>
                  <a:pt x="0" y="1952360"/>
                </a:cubicBezTo>
                <a:cubicBezTo>
                  <a:pt x="-20196" y="1666625"/>
                  <a:pt x="16112" y="1598848"/>
                  <a:pt x="0" y="1399192"/>
                </a:cubicBezTo>
                <a:cubicBezTo>
                  <a:pt x="-16112" y="1199536"/>
                  <a:pt x="-5708" y="1027203"/>
                  <a:pt x="0" y="813483"/>
                </a:cubicBezTo>
                <a:cubicBezTo>
                  <a:pt x="5708" y="599763"/>
                  <a:pt x="34042" y="308172"/>
                  <a:pt x="0" y="0"/>
                </a:cubicBezTo>
                <a:close/>
              </a:path>
              <a:path w="2694329" h="3253934" stroke="0" extrusionOk="0">
                <a:moveTo>
                  <a:pt x="0" y="0"/>
                </a:moveTo>
                <a:cubicBezTo>
                  <a:pt x="227164" y="8893"/>
                  <a:pt x="322744" y="22887"/>
                  <a:pt x="619696" y="0"/>
                </a:cubicBezTo>
                <a:cubicBezTo>
                  <a:pt x="916648" y="-22887"/>
                  <a:pt x="1091217" y="10628"/>
                  <a:pt x="1239391" y="0"/>
                </a:cubicBezTo>
                <a:cubicBezTo>
                  <a:pt x="1387565" y="-10628"/>
                  <a:pt x="1566789" y="1605"/>
                  <a:pt x="1859087" y="0"/>
                </a:cubicBezTo>
                <a:cubicBezTo>
                  <a:pt x="2151385" y="-1605"/>
                  <a:pt x="2368061" y="-27207"/>
                  <a:pt x="2694329" y="0"/>
                </a:cubicBezTo>
                <a:cubicBezTo>
                  <a:pt x="2687618" y="237013"/>
                  <a:pt x="2696347" y="390271"/>
                  <a:pt x="2694329" y="618247"/>
                </a:cubicBezTo>
                <a:cubicBezTo>
                  <a:pt x="2692311" y="846223"/>
                  <a:pt x="2691005" y="1057202"/>
                  <a:pt x="2694329" y="1301574"/>
                </a:cubicBezTo>
                <a:cubicBezTo>
                  <a:pt x="2697653" y="1545946"/>
                  <a:pt x="2674395" y="1600861"/>
                  <a:pt x="2694329" y="1854742"/>
                </a:cubicBezTo>
                <a:cubicBezTo>
                  <a:pt x="2714263" y="2108623"/>
                  <a:pt x="2695513" y="2156654"/>
                  <a:pt x="2694329" y="2440451"/>
                </a:cubicBezTo>
                <a:cubicBezTo>
                  <a:pt x="2693145" y="2724248"/>
                  <a:pt x="2734367" y="2855333"/>
                  <a:pt x="2694329" y="3253934"/>
                </a:cubicBezTo>
                <a:cubicBezTo>
                  <a:pt x="2497278" y="3241081"/>
                  <a:pt x="2170429" y="3277018"/>
                  <a:pt x="1966860" y="3253934"/>
                </a:cubicBezTo>
                <a:cubicBezTo>
                  <a:pt x="1763291" y="3230850"/>
                  <a:pt x="1435652" y="3234516"/>
                  <a:pt x="1239391" y="3253934"/>
                </a:cubicBezTo>
                <a:cubicBezTo>
                  <a:pt x="1043130" y="3273352"/>
                  <a:pt x="869509" y="3228173"/>
                  <a:pt x="619696" y="3253934"/>
                </a:cubicBezTo>
                <a:cubicBezTo>
                  <a:pt x="369884" y="3279695"/>
                  <a:pt x="128362" y="3271056"/>
                  <a:pt x="0" y="3253934"/>
                </a:cubicBezTo>
                <a:cubicBezTo>
                  <a:pt x="27441" y="3097555"/>
                  <a:pt x="21764" y="2958080"/>
                  <a:pt x="0" y="2668226"/>
                </a:cubicBezTo>
                <a:cubicBezTo>
                  <a:pt x="-21764" y="2378372"/>
                  <a:pt x="5396" y="2323841"/>
                  <a:pt x="0" y="1984900"/>
                </a:cubicBezTo>
                <a:cubicBezTo>
                  <a:pt x="-5396" y="1645959"/>
                  <a:pt x="21843" y="1646646"/>
                  <a:pt x="0" y="1366652"/>
                </a:cubicBezTo>
                <a:cubicBezTo>
                  <a:pt x="-21843" y="1086658"/>
                  <a:pt x="-8912" y="984154"/>
                  <a:pt x="0" y="813483"/>
                </a:cubicBezTo>
                <a:cubicBezTo>
                  <a:pt x="8912" y="642812"/>
                  <a:pt x="31751" y="379856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F13E994-1BA9-6B41-9884-86EE32E6B2A2}"/>
              </a:ext>
            </a:extLst>
          </p:cNvPr>
          <p:cNvSpPr txBox="1"/>
          <p:nvPr/>
        </p:nvSpPr>
        <p:spPr>
          <a:xfrm>
            <a:off x="1008668" y="2946024"/>
            <a:ext cx="157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400" b="1" dirty="0" err="1"/>
              <a:t>Porfolio</a:t>
            </a:r>
            <a:endParaRPr kumimoji="1" lang="zh-TW" altLang="en-US" sz="2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3B3A93-115A-1640-9F6B-621D40E2B66F}"/>
              </a:ext>
            </a:extLst>
          </p:cNvPr>
          <p:cNvSpPr txBox="1"/>
          <p:nvPr/>
        </p:nvSpPr>
        <p:spPr>
          <a:xfrm>
            <a:off x="481549" y="3450312"/>
            <a:ext cx="26104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en" altLang="zh-TW" dirty="0"/>
              <a:t>Notes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" altLang="zh-TW" dirty="0" smtClean="0">
                <a:highlight>
                  <a:srgbClr val="FFFF00"/>
                </a:highlight>
              </a:rPr>
              <a:t>Learning Sheet</a:t>
            </a:r>
            <a:endParaRPr kumimoji="1" lang="en-US" altLang="zh-TW" dirty="0">
              <a:highlight>
                <a:srgbClr val="FFFF00"/>
              </a:highlight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Power</a:t>
            </a:r>
            <a:r>
              <a:rPr kumimoji="1" lang="zh-TW" altLang="en-US" dirty="0"/>
              <a:t> </a:t>
            </a:r>
            <a:r>
              <a:rPr kumimoji="1" lang="en-US" altLang="zh-TW" dirty="0"/>
              <a:t>Point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Writing lesson plan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Micro teaching (Video)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Reflection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final exam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Peer/</a:t>
            </a:r>
            <a:r>
              <a:rPr kumimoji="1" lang="zh-TW" altLang="en-US" dirty="0"/>
              <a:t> </a:t>
            </a:r>
            <a:r>
              <a:rPr kumimoji="1" lang="en-US" altLang="zh-TW" dirty="0"/>
              <a:t>self-</a:t>
            </a:r>
            <a:r>
              <a:rPr kumimoji="1" lang="zh-TW" altLang="en-US" dirty="0"/>
              <a:t> </a:t>
            </a:r>
            <a:r>
              <a:rPr kumimoji="1" lang="en-US" altLang="zh-TW" dirty="0"/>
              <a:t>assessment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suggestion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513732E-03BD-3241-973F-715CE8E6099B}"/>
              </a:ext>
            </a:extLst>
          </p:cNvPr>
          <p:cNvGrpSpPr/>
          <p:nvPr/>
        </p:nvGrpSpPr>
        <p:grpSpPr>
          <a:xfrm>
            <a:off x="1034143" y="1240971"/>
            <a:ext cx="11941626" cy="554712"/>
            <a:chOff x="1034143" y="1240971"/>
            <a:chExt cx="11941626" cy="55471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D9B002B-D9C9-A04C-BB5F-39CF3118B7CF}"/>
                </a:ext>
              </a:extLst>
            </p:cNvPr>
            <p:cNvSpPr/>
            <p:nvPr/>
          </p:nvSpPr>
          <p:spPr>
            <a:xfrm>
              <a:off x="1362397" y="1240971"/>
              <a:ext cx="3048000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8BA1EA3-8788-CA47-B595-5C03C134C31D}"/>
                </a:ext>
              </a:extLst>
            </p:cNvPr>
            <p:cNvSpPr/>
            <p:nvPr/>
          </p:nvSpPr>
          <p:spPr>
            <a:xfrm>
              <a:off x="4822371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6CFAD74-9D4D-7B45-A673-4BD2047593A5}"/>
                </a:ext>
              </a:extLst>
            </p:cNvPr>
            <p:cNvSpPr/>
            <p:nvPr/>
          </p:nvSpPr>
          <p:spPr>
            <a:xfrm>
              <a:off x="8031975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9FFBBC3-EDBE-1247-8B3D-56D8833D1E5D}"/>
                </a:ext>
              </a:extLst>
            </p:cNvPr>
            <p:cNvSpPr txBox="1"/>
            <p:nvPr/>
          </p:nvSpPr>
          <p:spPr>
            <a:xfrm>
              <a:off x="1034143" y="1251504"/>
              <a:ext cx="37409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 Storage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569F488E-8FBB-4547-9D47-663E3B4DBC1D}"/>
                </a:ext>
              </a:extLst>
            </p:cNvPr>
            <p:cNvSpPr txBox="1"/>
            <p:nvPr/>
          </p:nvSpPr>
          <p:spPr>
            <a:xfrm>
              <a:off x="4609490" y="1272463"/>
              <a:ext cx="334359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Retrieval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B90C2EB3-3689-E24B-89F9-85F2AD82FBE0}"/>
                </a:ext>
              </a:extLst>
            </p:cNvPr>
            <p:cNvSpPr txBox="1"/>
            <p:nvPr/>
          </p:nvSpPr>
          <p:spPr>
            <a:xfrm>
              <a:off x="6085113" y="1265050"/>
              <a:ext cx="6890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Transformation</a:t>
              </a:r>
            </a:p>
          </p:txBody>
        </p:sp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C01FA79E-0999-8B45-81C3-A9893B08B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97" y="2230539"/>
            <a:ext cx="3198597" cy="449472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3AAF4E6-A39B-9F45-BE87-9DF40EBE5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40" y="2181757"/>
            <a:ext cx="3673392" cy="4324529"/>
          </a:xfrm>
          <a:prstGeom prst="rect">
            <a:avLst/>
          </a:prstGeom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id="{DA98906B-E318-9D41-B194-0CC51247C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984" y="90223"/>
            <a:ext cx="934786" cy="735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426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580806" y="351714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PETE</a:t>
            </a:r>
            <a:r>
              <a:rPr kumimoji="1" lang="zh-TW" altLang="en-US" sz="4400" b="1" dirty="0"/>
              <a:t> </a:t>
            </a:r>
            <a:r>
              <a:rPr kumimoji="1" lang="en" altLang="zh-TW" sz="4400" b="1" dirty="0"/>
              <a:t>P</a:t>
            </a:r>
            <a:r>
              <a:rPr lang="en" altLang="zh-TW" sz="4400" b="1" dirty="0"/>
              <a:t>rogrammes in </a:t>
            </a:r>
            <a:r>
              <a:rPr lang="en-US" altLang="zh-TW" sz="4400" b="1" dirty="0"/>
              <a:t>NTNU</a:t>
            </a:r>
            <a:endParaRPr kumimoji="1" lang="zh-TW" altLang="en-US" sz="4400" b="1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DBAB39C-8642-D349-A1B4-7EF151903293}"/>
              </a:ext>
            </a:extLst>
          </p:cNvPr>
          <p:cNvSpPr txBox="1"/>
          <p:nvPr/>
        </p:nvSpPr>
        <p:spPr>
          <a:xfrm>
            <a:off x="-1825037" y="27148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Sport Pedagogy</a:t>
            </a:r>
            <a:endParaRPr kumimoji="1"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B127D08-1316-634C-BF47-473AF55E6924}"/>
              </a:ext>
            </a:extLst>
          </p:cNvPr>
          <p:cNvSpPr txBox="1"/>
          <p:nvPr/>
        </p:nvSpPr>
        <p:spPr>
          <a:xfrm>
            <a:off x="6426334" y="2688419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Practicum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B78CED-220A-484B-B178-1D12CD5FE8B8}"/>
              </a:ext>
            </a:extLst>
          </p:cNvPr>
          <p:cNvSpPr/>
          <p:nvPr/>
        </p:nvSpPr>
        <p:spPr>
          <a:xfrm>
            <a:off x="397662" y="2923842"/>
            <a:ext cx="2694329" cy="3253934"/>
          </a:xfrm>
          <a:custGeom>
            <a:avLst/>
            <a:gdLst>
              <a:gd name="connsiteX0" fmla="*/ 0 w 2694329"/>
              <a:gd name="connsiteY0" fmla="*/ 0 h 3253934"/>
              <a:gd name="connsiteX1" fmla="*/ 619696 w 2694329"/>
              <a:gd name="connsiteY1" fmla="*/ 0 h 3253934"/>
              <a:gd name="connsiteX2" fmla="*/ 1320221 w 2694329"/>
              <a:gd name="connsiteY2" fmla="*/ 0 h 3253934"/>
              <a:gd name="connsiteX3" fmla="*/ 1939917 w 2694329"/>
              <a:gd name="connsiteY3" fmla="*/ 0 h 3253934"/>
              <a:gd name="connsiteX4" fmla="*/ 2694329 w 2694329"/>
              <a:gd name="connsiteY4" fmla="*/ 0 h 3253934"/>
              <a:gd name="connsiteX5" fmla="*/ 2694329 w 2694329"/>
              <a:gd name="connsiteY5" fmla="*/ 553169 h 3253934"/>
              <a:gd name="connsiteX6" fmla="*/ 2694329 w 2694329"/>
              <a:gd name="connsiteY6" fmla="*/ 1236495 h 3253934"/>
              <a:gd name="connsiteX7" fmla="*/ 2694329 w 2694329"/>
              <a:gd name="connsiteY7" fmla="*/ 1789664 h 3253934"/>
              <a:gd name="connsiteX8" fmla="*/ 2694329 w 2694329"/>
              <a:gd name="connsiteY8" fmla="*/ 2440451 h 3253934"/>
              <a:gd name="connsiteX9" fmla="*/ 2694329 w 2694329"/>
              <a:gd name="connsiteY9" fmla="*/ 3253934 h 3253934"/>
              <a:gd name="connsiteX10" fmla="*/ 2020747 w 2694329"/>
              <a:gd name="connsiteY10" fmla="*/ 3253934 h 3253934"/>
              <a:gd name="connsiteX11" fmla="*/ 1347165 w 2694329"/>
              <a:gd name="connsiteY11" fmla="*/ 3253934 h 3253934"/>
              <a:gd name="connsiteX12" fmla="*/ 673582 w 2694329"/>
              <a:gd name="connsiteY12" fmla="*/ 3253934 h 3253934"/>
              <a:gd name="connsiteX13" fmla="*/ 0 w 2694329"/>
              <a:gd name="connsiteY13" fmla="*/ 3253934 h 3253934"/>
              <a:gd name="connsiteX14" fmla="*/ 0 w 2694329"/>
              <a:gd name="connsiteY14" fmla="*/ 2570608 h 3253934"/>
              <a:gd name="connsiteX15" fmla="*/ 0 w 2694329"/>
              <a:gd name="connsiteY15" fmla="*/ 1952360 h 3253934"/>
              <a:gd name="connsiteX16" fmla="*/ 0 w 2694329"/>
              <a:gd name="connsiteY16" fmla="*/ 1399192 h 3253934"/>
              <a:gd name="connsiteX17" fmla="*/ 0 w 2694329"/>
              <a:gd name="connsiteY17" fmla="*/ 813483 h 3253934"/>
              <a:gd name="connsiteX18" fmla="*/ 0 w 2694329"/>
              <a:gd name="connsiteY18" fmla="*/ 0 h 325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4329" h="3253934" fill="none" extrusionOk="0">
                <a:moveTo>
                  <a:pt x="0" y="0"/>
                </a:moveTo>
                <a:cubicBezTo>
                  <a:pt x="191140" y="-20610"/>
                  <a:pt x="422467" y="24277"/>
                  <a:pt x="619696" y="0"/>
                </a:cubicBezTo>
                <a:cubicBezTo>
                  <a:pt x="816925" y="-24277"/>
                  <a:pt x="1036363" y="-22135"/>
                  <a:pt x="1320221" y="0"/>
                </a:cubicBezTo>
                <a:cubicBezTo>
                  <a:pt x="1604079" y="22135"/>
                  <a:pt x="1743669" y="-8465"/>
                  <a:pt x="1939917" y="0"/>
                </a:cubicBezTo>
                <a:cubicBezTo>
                  <a:pt x="2136165" y="8465"/>
                  <a:pt x="2418288" y="22530"/>
                  <a:pt x="2694329" y="0"/>
                </a:cubicBezTo>
                <a:cubicBezTo>
                  <a:pt x="2718791" y="178118"/>
                  <a:pt x="2692203" y="428474"/>
                  <a:pt x="2694329" y="553169"/>
                </a:cubicBezTo>
                <a:cubicBezTo>
                  <a:pt x="2696455" y="677864"/>
                  <a:pt x="2721120" y="1094033"/>
                  <a:pt x="2694329" y="1236495"/>
                </a:cubicBezTo>
                <a:cubicBezTo>
                  <a:pt x="2667538" y="1378957"/>
                  <a:pt x="2711722" y="1580947"/>
                  <a:pt x="2694329" y="1789664"/>
                </a:cubicBezTo>
                <a:cubicBezTo>
                  <a:pt x="2676936" y="1998381"/>
                  <a:pt x="2698856" y="2262457"/>
                  <a:pt x="2694329" y="2440451"/>
                </a:cubicBezTo>
                <a:cubicBezTo>
                  <a:pt x="2689802" y="2618445"/>
                  <a:pt x="2721376" y="2972101"/>
                  <a:pt x="2694329" y="3253934"/>
                </a:cubicBezTo>
                <a:cubicBezTo>
                  <a:pt x="2519779" y="3259465"/>
                  <a:pt x="2250262" y="3259746"/>
                  <a:pt x="2020747" y="3253934"/>
                </a:cubicBezTo>
                <a:cubicBezTo>
                  <a:pt x="1791232" y="3248122"/>
                  <a:pt x="1503946" y="3284822"/>
                  <a:pt x="1347165" y="3253934"/>
                </a:cubicBezTo>
                <a:cubicBezTo>
                  <a:pt x="1190384" y="3223046"/>
                  <a:pt x="893971" y="3279025"/>
                  <a:pt x="673582" y="3253934"/>
                </a:cubicBezTo>
                <a:cubicBezTo>
                  <a:pt x="453193" y="3228843"/>
                  <a:pt x="237547" y="3272868"/>
                  <a:pt x="0" y="3253934"/>
                </a:cubicBezTo>
                <a:cubicBezTo>
                  <a:pt x="8498" y="3114917"/>
                  <a:pt x="-5500" y="2729277"/>
                  <a:pt x="0" y="2570608"/>
                </a:cubicBezTo>
                <a:cubicBezTo>
                  <a:pt x="5500" y="2411939"/>
                  <a:pt x="20196" y="2238095"/>
                  <a:pt x="0" y="1952360"/>
                </a:cubicBezTo>
                <a:cubicBezTo>
                  <a:pt x="-20196" y="1666625"/>
                  <a:pt x="16112" y="1598848"/>
                  <a:pt x="0" y="1399192"/>
                </a:cubicBezTo>
                <a:cubicBezTo>
                  <a:pt x="-16112" y="1199536"/>
                  <a:pt x="-5708" y="1027203"/>
                  <a:pt x="0" y="813483"/>
                </a:cubicBezTo>
                <a:cubicBezTo>
                  <a:pt x="5708" y="599763"/>
                  <a:pt x="34042" y="308172"/>
                  <a:pt x="0" y="0"/>
                </a:cubicBezTo>
                <a:close/>
              </a:path>
              <a:path w="2694329" h="3253934" stroke="0" extrusionOk="0">
                <a:moveTo>
                  <a:pt x="0" y="0"/>
                </a:moveTo>
                <a:cubicBezTo>
                  <a:pt x="227164" y="8893"/>
                  <a:pt x="322744" y="22887"/>
                  <a:pt x="619696" y="0"/>
                </a:cubicBezTo>
                <a:cubicBezTo>
                  <a:pt x="916648" y="-22887"/>
                  <a:pt x="1091217" y="10628"/>
                  <a:pt x="1239391" y="0"/>
                </a:cubicBezTo>
                <a:cubicBezTo>
                  <a:pt x="1387565" y="-10628"/>
                  <a:pt x="1566789" y="1605"/>
                  <a:pt x="1859087" y="0"/>
                </a:cubicBezTo>
                <a:cubicBezTo>
                  <a:pt x="2151385" y="-1605"/>
                  <a:pt x="2368061" y="-27207"/>
                  <a:pt x="2694329" y="0"/>
                </a:cubicBezTo>
                <a:cubicBezTo>
                  <a:pt x="2687618" y="237013"/>
                  <a:pt x="2696347" y="390271"/>
                  <a:pt x="2694329" y="618247"/>
                </a:cubicBezTo>
                <a:cubicBezTo>
                  <a:pt x="2692311" y="846223"/>
                  <a:pt x="2691005" y="1057202"/>
                  <a:pt x="2694329" y="1301574"/>
                </a:cubicBezTo>
                <a:cubicBezTo>
                  <a:pt x="2697653" y="1545946"/>
                  <a:pt x="2674395" y="1600861"/>
                  <a:pt x="2694329" y="1854742"/>
                </a:cubicBezTo>
                <a:cubicBezTo>
                  <a:pt x="2714263" y="2108623"/>
                  <a:pt x="2695513" y="2156654"/>
                  <a:pt x="2694329" y="2440451"/>
                </a:cubicBezTo>
                <a:cubicBezTo>
                  <a:pt x="2693145" y="2724248"/>
                  <a:pt x="2734367" y="2855333"/>
                  <a:pt x="2694329" y="3253934"/>
                </a:cubicBezTo>
                <a:cubicBezTo>
                  <a:pt x="2497278" y="3241081"/>
                  <a:pt x="2170429" y="3277018"/>
                  <a:pt x="1966860" y="3253934"/>
                </a:cubicBezTo>
                <a:cubicBezTo>
                  <a:pt x="1763291" y="3230850"/>
                  <a:pt x="1435652" y="3234516"/>
                  <a:pt x="1239391" y="3253934"/>
                </a:cubicBezTo>
                <a:cubicBezTo>
                  <a:pt x="1043130" y="3273352"/>
                  <a:pt x="869509" y="3228173"/>
                  <a:pt x="619696" y="3253934"/>
                </a:cubicBezTo>
                <a:cubicBezTo>
                  <a:pt x="369884" y="3279695"/>
                  <a:pt x="128362" y="3271056"/>
                  <a:pt x="0" y="3253934"/>
                </a:cubicBezTo>
                <a:cubicBezTo>
                  <a:pt x="27441" y="3097555"/>
                  <a:pt x="21764" y="2958080"/>
                  <a:pt x="0" y="2668226"/>
                </a:cubicBezTo>
                <a:cubicBezTo>
                  <a:pt x="-21764" y="2378372"/>
                  <a:pt x="5396" y="2323841"/>
                  <a:pt x="0" y="1984900"/>
                </a:cubicBezTo>
                <a:cubicBezTo>
                  <a:pt x="-5396" y="1645959"/>
                  <a:pt x="21843" y="1646646"/>
                  <a:pt x="0" y="1366652"/>
                </a:cubicBezTo>
                <a:cubicBezTo>
                  <a:pt x="-21843" y="1086658"/>
                  <a:pt x="-8912" y="984154"/>
                  <a:pt x="0" y="813483"/>
                </a:cubicBezTo>
                <a:cubicBezTo>
                  <a:pt x="8912" y="642812"/>
                  <a:pt x="31751" y="379856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F13E994-1BA9-6B41-9884-86EE32E6B2A2}"/>
              </a:ext>
            </a:extLst>
          </p:cNvPr>
          <p:cNvSpPr txBox="1"/>
          <p:nvPr/>
        </p:nvSpPr>
        <p:spPr>
          <a:xfrm>
            <a:off x="1008668" y="2946024"/>
            <a:ext cx="157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400" b="1" dirty="0" err="1"/>
              <a:t>Porfolio</a:t>
            </a:r>
            <a:endParaRPr kumimoji="1" lang="zh-TW" altLang="en-US" sz="2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3B3A93-115A-1640-9F6B-621D40E2B66F}"/>
              </a:ext>
            </a:extLst>
          </p:cNvPr>
          <p:cNvSpPr txBox="1"/>
          <p:nvPr/>
        </p:nvSpPr>
        <p:spPr>
          <a:xfrm>
            <a:off x="481549" y="3450312"/>
            <a:ext cx="26104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en" altLang="zh-TW" dirty="0"/>
              <a:t>Notes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Learning Sheet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 smtClean="0">
                <a:highlight>
                  <a:srgbClr val="FFFF00"/>
                </a:highlight>
              </a:rPr>
              <a:t>Power</a:t>
            </a:r>
            <a:r>
              <a:rPr kumimoji="1" lang="zh-TW" altLang="en-US" dirty="0" smtClean="0">
                <a:highlight>
                  <a:srgbClr val="FFFF00"/>
                </a:highlight>
              </a:rPr>
              <a:t> </a:t>
            </a:r>
            <a:r>
              <a:rPr kumimoji="1" lang="en-US" altLang="zh-TW" dirty="0">
                <a:highlight>
                  <a:srgbClr val="FFFF00"/>
                </a:highlight>
              </a:rPr>
              <a:t>Point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Writing lesson plan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Micro teaching (Video)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>
                <a:highlight>
                  <a:srgbClr val="FFFF00"/>
                </a:highlight>
              </a:rPr>
              <a:t>Reflection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final exam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Peer/</a:t>
            </a:r>
            <a:r>
              <a:rPr kumimoji="1" lang="zh-TW" altLang="en-US" dirty="0"/>
              <a:t> </a:t>
            </a:r>
            <a:r>
              <a:rPr kumimoji="1" lang="en-US" altLang="zh-TW" dirty="0"/>
              <a:t>self-</a:t>
            </a:r>
            <a:r>
              <a:rPr kumimoji="1" lang="zh-TW" altLang="en-US" dirty="0"/>
              <a:t> </a:t>
            </a:r>
            <a:r>
              <a:rPr kumimoji="1" lang="en-US" altLang="zh-TW" dirty="0"/>
              <a:t>assessment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suggestion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513732E-03BD-3241-973F-715CE8E6099B}"/>
              </a:ext>
            </a:extLst>
          </p:cNvPr>
          <p:cNvGrpSpPr/>
          <p:nvPr/>
        </p:nvGrpSpPr>
        <p:grpSpPr>
          <a:xfrm>
            <a:off x="1034143" y="1240971"/>
            <a:ext cx="11941626" cy="554712"/>
            <a:chOff x="1034143" y="1240971"/>
            <a:chExt cx="11941626" cy="55471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D9B002B-D9C9-A04C-BB5F-39CF3118B7CF}"/>
                </a:ext>
              </a:extLst>
            </p:cNvPr>
            <p:cNvSpPr/>
            <p:nvPr/>
          </p:nvSpPr>
          <p:spPr>
            <a:xfrm>
              <a:off x="1362397" y="1240971"/>
              <a:ext cx="3048000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8BA1EA3-8788-CA47-B595-5C03C134C31D}"/>
                </a:ext>
              </a:extLst>
            </p:cNvPr>
            <p:cNvSpPr/>
            <p:nvPr/>
          </p:nvSpPr>
          <p:spPr>
            <a:xfrm>
              <a:off x="4822371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6CFAD74-9D4D-7B45-A673-4BD2047593A5}"/>
                </a:ext>
              </a:extLst>
            </p:cNvPr>
            <p:cNvSpPr/>
            <p:nvPr/>
          </p:nvSpPr>
          <p:spPr>
            <a:xfrm>
              <a:off x="8031975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9FFBBC3-EDBE-1247-8B3D-56D8833D1E5D}"/>
                </a:ext>
              </a:extLst>
            </p:cNvPr>
            <p:cNvSpPr txBox="1"/>
            <p:nvPr/>
          </p:nvSpPr>
          <p:spPr>
            <a:xfrm>
              <a:off x="1034143" y="1251504"/>
              <a:ext cx="37409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 Storage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569F488E-8FBB-4547-9D47-663E3B4DBC1D}"/>
                </a:ext>
              </a:extLst>
            </p:cNvPr>
            <p:cNvSpPr txBox="1"/>
            <p:nvPr/>
          </p:nvSpPr>
          <p:spPr>
            <a:xfrm>
              <a:off x="4609490" y="1272463"/>
              <a:ext cx="334359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Retrieval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B90C2EB3-3689-E24B-89F9-85F2AD82FBE0}"/>
                </a:ext>
              </a:extLst>
            </p:cNvPr>
            <p:cNvSpPr txBox="1"/>
            <p:nvPr/>
          </p:nvSpPr>
          <p:spPr>
            <a:xfrm>
              <a:off x="6085113" y="1265050"/>
              <a:ext cx="6890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Transformation</a:t>
              </a:r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19AEDAF8-F9E3-0043-98F6-A87FB297E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94" y="2304181"/>
            <a:ext cx="4256906" cy="408111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25DB402-684D-A745-BCD3-DC2C7D829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62" y="2096658"/>
            <a:ext cx="3575468" cy="4496165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5674D402-2CF0-2447-A941-AE94E3B153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" y="124736"/>
            <a:ext cx="660710" cy="6607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6424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580806" y="351714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PETE</a:t>
            </a:r>
            <a:r>
              <a:rPr kumimoji="1" lang="zh-TW" altLang="en-US" sz="4400" b="1" dirty="0"/>
              <a:t> </a:t>
            </a:r>
            <a:r>
              <a:rPr kumimoji="1" lang="en" altLang="zh-TW" sz="4400" b="1" dirty="0"/>
              <a:t>P</a:t>
            </a:r>
            <a:r>
              <a:rPr lang="en" altLang="zh-TW" sz="4400" b="1" dirty="0"/>
              <a:t>rogrammes in </a:t>
            </a:r>
            <a:r>
              <a:rPr lang="en-US" altLang="zh-TW" sz="4400" b="1" dirty="0"/>
              <a:t>NTNU</a:t>
            </a:r>
            <a:endParaRPr kumimoji="1" lang="zh-TW" altLang="en-US" sz="4400" b="1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DBAB39C-8642-D349-A1B4-7EF151903293}"/>
              </a:ext>
            </a:extLst>
          </p:cNvPr>
          <p:cNvSpPr txBox="1"/>
          <p:nvPr/>
        </p:nvSpPr>
        <p:spPr>
          <a:xfrm>
            <a:off x="-1825037" y="27148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Sport Pedagogy</a:t>
            </a:r>
            <a:endParaRPr kumimoji="1"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B127D08-1316-634C-BF47-473AF55E6924}"/>
              </a:ext>
            </a:extLst>
          </p:cNvPr>
          <p:cNvSpPr txBox="1"/>
          <p:nvPr/>
        </p:nvSpPr>
        <p:spPr>
          <a:xfrm>
            <a:off x="6426334" y="2688419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Practicum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B78CED-220A-484B-B178-1D12CD5FE8B8}"/>
              </a:ext>
            </a:extLst>
          </p:cNvPr>
          <p:cNvSpPr/>
          <p:nvPr/>
        </p:nvSpPr>
        <p:spPr>
          <a:xfrm>
            <a:off x="397662" y="2923842"/>
            <a:ext cx="2694329" cy="3253934"/>
          </a:xfrm>
          <a:custGeom>
            <a:avLst/>
            <a:gdLst>
              <a:gd name="connsiteX0" fmla="*/ 0 w 2694329"/>
              <a:gd name="connsiteY0" fmla="*/ 0 h 3253934"/>
              <a:gd name="connsiteX1" fmla="*/ 619696 w 2694329"/>
              <a:gd name="connsiteY1" fmla="*/ 0 h 3253934"/>
              <a:gd name="connsiteX2" fmla="*/ 1320221 w 2694329"/>
              <a:gd name="connsiteY2" fmla="*/ 0 h 3253934"/>
              <a:gd name="connsiteX3" fmla="*/ 1939917 w 2694329"/>
              <a:gd name="connsiteY3" fmla="*/ 0 h 3253934"/>
              <a:gd name="connsiteX4" fmla="*/ 2694329 w 2694329"/>
              <a:gd name="connsiteY4" fmla="*/ 0 h 3253934"/>
              <a:gd name="connsiteX5" fmla="*/ 2694329 w 2694329"/>
              <a:gd name="connsiteY5" fmla="*/ 553169 h 3253934"/>
              <a:gd name="connsiteX6" fmla="*/ 2694329 w 2694329"/>
              <a:gd name="connsiteY6" fmla="*/ 1236495 h 3253934"/>
              <a:gd name="connsiteX7" fmla="*/ 2694329 w 2694329"/>
              <a:gd name="connsiteY7" fmla="*/ 1789664 h 3253934"/>
              <a:gd name="connsiteX8" fmla="*/ 2694329 w 2694329"/>
              <a:gd name="connsiteY8" fmla="*/ 2440451 h 3253934"/>
              <a:gd name="connsiteX9" fmla="*/ 2694329 w 2694329"/>
              <a:gd name="connsiteY9" fmla="*/ 3253934 h 3253934"/>
              <a:gd name="connsiteX10" fmla="*/ 2020747 w 2694329"/>
              <a:gd name="connsiteY10" fmla="*/ 3253934 h 3253934"/>
              <a:gd name="connsiteX11" fmla="*/ 1347165 w 2694329"/>
              <a:gd name="connsiteY11" fmla="*/ 3253934 h 3253934"/>
              <a:gd name="connsiteX12" fmla="*/ 673582 w 2694329"/>
              <a:gd name="connsiteY12" fmla="*/ 3253934 h 3253934"/>
              <a:gd name="connsiteX13" fmla="*/ 0 w 2694329"/>
              <a:gd name="connsiteY13" fmla="*/ 3253934 h 3253934"/>
              <a:gd name="connsiteX14" fmla="*/ 0 w 2694329"/>
              <a:gd name="connsiteY14" fmla="*/ 2570608 h 3253934"/>
              <a:gd name="connsiteX15" fmla="*/ 0 w 2694329"/>
              <a:gd name="connsiteY15" fmla="*/ 1952360 h 3253934"/>
              <a:gd name="connsiteX16" fmla="*/ 0 w 2694329"/>
              <a:gd name="connsiteY16" fmla="*/ 1399192 h 3253934"/>
              <a:gd name="connsiteX17" fmla="*/ 0 w 2694329"/>
              <a:gd name="connsiteY17" fmla="*/ 813483 h 3253934"/>
              <a:gd name="connsiteX18" fmla="*/ 0 w 2694329"/>
              <a:gd name="connsiteY18" fmla="*/ 0 h 325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4329" h="3253934" fill="none" extrusionOk="0">
                <a:moveTo>
                  <a:pt x="0" y="0"/>
                </a:moveTo>
                <a:cubicBezTo>
                  <a:pt x="191140" y="-20610"/>
                  <a:pt x="422467" y="24277"/>
                  <a:pt x="619696" y="0"/>
                </a:cubicBezTo>
                <a:cubicBezTo>
                  <a:pt x="816925" y="-24277"/>
                  <a:pt x="1036363" y="-22135"/>
                  <a:pt x="1320221" y="0"/>
                </a:cubicBezTo>
                <a:cubicBezTo>
                  <a:pt x="1604079" y="22135"/>
                  <a:pt x="1743669" y="-8465"/>
                  <a:pt x="1939917" y="0"/>
                </a:cubicBezTo>
                <a:cubicBezTo>
                  <a:pt x="2136165" y="8465"/>
                  <a:pt x="2418288" y="22530"/>
                  <a:pt x="2694329" y="0"/>
                </a:cubicBezTo>
                <a:cubicBezTo>
                  <a:pt x="2718791" y="178118"/>
                  <a:pt x="2692203" y="428474"/>
                  <a:pt x="2694329" y="553169"/>
                </a:cubicBezTo>
                <a:cubicBezTo>
                  <a:pt x="2696455" y="677864"/>
                  <a:pt x="2721120" y="1094033"/>
                  <a:pt x="2694329" y="1236495"/>
                </a:cubicBezTo>
                <a:cubicBezTo>
                  <a:pt x="2667538" y="1378957"/>
                  <a:pt x="2711722" y="1580947"/>
                  <a:pt x="2694329" y="1789664"/>
                </a:cubicBezTo>
                <a:cubicBezTo>
                  <a:pt x="2676936" y="1998381"/>
                  <a:pt x="2698856" y="2262457"/>
                  <a:pt x="2694329" y="2440451"/>
                </a:cubicBezTo>
                <a:cubicBezTo>
                  <a:pt x="2689802" y="2618445"/>
                  <a:pt x="2721376" y="2972101"/>
                  <a:pt x="2694329" y="3253934"/>
                </a:cubicBezTo>
                <a:cubicBezTo>
                  <a:pt x="2519779" y="3259465"/>
                  <a:pt x="2250262" y="3259746"/>
                  <a:pt x="2020747" y="3253934"/>
                </a:cubicBezTo>
                <a:cubicBezTo>
                  <a:pt x="1791232" y="3248122"/>
                  <a:pt x="1503946" y="3284822"/>
                  <a:pt x="1347165" y="3253934"/>
                </a:cubicBezTo>
                <a:cubicBezTo>
                  <a:pt x="1190384" y="3223046"/>
                  <a:pt x="893971" y="3279025"/>
                  <a:pt x="673582" y="3253934"/>
                </a:cubicBezTo>
                <a:cubicBezTo>
                  <a:pt x="453193" y="3228843"/>
                  <a:pt x="237547" y="3272868"/>
                  <a:pt x="0" y="3253934"/>
                </a:cubicBezTo>
                <a:cubicBezTo>
                  <a:pt x="8498" y="3114917"/>
                  <a:pt x="-5500" y="2729277"/>
                  <a:pt x="0" y="2570608"/>
                </a:cubicBezTo>
                <a:cubicBezTo>
                  <a:pt x="5500" y="2411939"/>
                  <a:pt x="20196" y="2238095"/>
                  <a:pt x="0" y="1952360"/>
                </a:cubicBezTo>
                <a:cubicBezTo>
                  <a:pt x="-20196" y="1666625"/>
                  <a:pt x="16112" y="1598848"/>
                  <a:pt x="0" y="1399192"/>
                </a:cubicBezTo>
                <a:cubicBezTo>
                  <a:pt x="-16112" y="1199536"/>
                  <a:pt x="-5708" y="1027203"/>
                  <a:pt x="0" y="813483"/>
                </a:cubicBezTo>
                <a:cubicBezTo>
                  <a:pt x="5708" y="599763"/>
                  <a:pt x="34042" y="308172"/>
                  <a:pt x="0" y="0"/>
                </a:cubicBezTo>
                <a:close/>
              </a:path>
              <a:path w="2694329" h="3253934" stroke="0" extrusionOk="0">
                <a:moveTo>
                  <a:pt x="0" y="0"/>
                </a:moveTo>
                <a:cubicBezTo>
                  <a:pt x="227164" y="8893"/>
                  <a:pt x="322744" y="22887"/>
                  <a:pt x="619696" y="0"/>
                </a:cubicBezTo>
                <a:cubicBezTo>
                  <a:pt x="916648" y="-22887"/>
                  <a:pt x="1091217" y="10628"/>
                  <a:pt x="1239391" y="0"/>
                </a:cubicBezTo>
                <a:cubicBezTo>
                  <a:pt x="1387565" y="-10628"/>
                  <a:pt x="1566789" y="1605"/>
                  <a:pt x="1859087" y="0"/>
                </a:cubicBezTo>
                <a:cubicBezTo>
                  <a:pt x="2151385" y="-1605"/>
                  <a:pt x="2368061" y="-27207"/>
                  <a:pt x="2694329" y="0"/>
                </a:cubicBezTo>
                <a:cubicBezTo>
                  <a:pt x="2687618" y="237013"/>
                  <a:pt x="2696347" y="390271"/>
                  <a:pt x="2694329" y="618247"/>
                </a:cubicBezTo>
                <a:cubicBezTo>
                  <a:pt x="2692311" y="846223"/>
                  <a:pt x="2691005" y="1057202"/>
                  <a:pt x="2694329" y="1301574"/>
                </a:cubicBezTo>
                <a:cubicBezTo>
                  <a:pt x="2697653" y="1545946"/>
                  <a:pt x="2674395" y="1600861"/>
                  <a:pt x="2694329" y="1854742"/>
                </a:cubicBezTo>
                <a:cubicBezTo>
                  <a:pt x="2714263" y="2108623"/>
                  <a:pt x="2695513" y="2156654"/>
                  <a:pt x="2694329" y="2440451"/>
                </a:cubicBezTo>
                <a:cubicBezTo>
                  <a:pt x="2693145" y="2724248"/>
                  <a:pt x="2734367" y="2855333"/>
                  <a:pt x="2694329" y="3253934"/>
                </a:cubicBezTo>
                <a:cubicBezTo>
                  <a:pt x="2497278" y="3241081"/>
                  <a:pt x="2170429" y="3277018"/>
                  <a:pt x="1966860" y="3253934"/>
                </a:cubicBezTo>
                <a:cubicBezTo>
                  <a:pt x="1763291" y="3230850"/>
                  <a:pt x="1435652" y="3234516"/>
                  <a:pt x="1239391" y="3253934"/>
                </a:cubicBezTo>
                <a:cubicBezTo>
                  <a:pt x="1043130" y="3273352"/>
                  <a:pt x="869509" y="3228173"/>
                  <a:pt x="619696" y="3253934"/>
                </a:cubicBezTo>
                <a:cubicBezTo>
                  <a:pt x="369884" y="3279695"/>
                  <a:pt x="128362" y="3271056"/>
                  <a:pt x="0" y="3253934"/>
                </a:cubicBezTo>
                <a:cubicBezTo>
                  <a:pt x="27441" y="3097555"/>
                  <a:pt x="21764" y="2958080"/>
                  <a:pt x="0" y="2668226"/>
                </a:cubicBezTo>
                <a:cubicBezTo>
                  <a:pt x="-21764" y="2378372"/>
                  <a:pt x="5396" y="2323841"/>
                  <a:pt x="0" y="1984900"/>
                </a:cubicBezTo>
                <a:cubicBezTo>
                  <a:pt x="-5396" y="1645959"/>
                  <a:pt x="21843" y="1646646"/>
                  <a:pt x="0" y="1366652"/>
                </a:cubicBezTo>
                <a:cubicBezTo>
                  <a:pt x="-21843" y="1086658"/>
                  <a:pt x="-8912" y="984154"/>
                  <a:pt x="0" y="813483"/>
                </a:cubicBezTo>
                <a:cubicBezTo>
                  <a:pt x="8912" y="642812"/>
                  <a:pt x="31751" y="379856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F13E994-1BA9-6B41-9884-86EE32E6B2A2}"/>
              </a:ext>
            </a:extLst>
          </p:cNvPr>
          <p:cNvSpPr txBox="1"/>
          <p:nvPr/>
        </p:nvSpPr>
        <p:spPr>
          <a:xfrm>
            <a:off x="1008668" y="2946024"/>
            <a:ext cx="157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400" b="1" dirty="0" err="1"/>
              <a:t>Porfolio</a:t>
            </a:r>
            <a:endParaRPr kumimoji="1" lang="zh-TW" altLang="en-US" sz="2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3B3A93-115A-1640-9F6B-621D40E2B66F}"/>
              </a:ext>
            </a:extLst>
          </p:cNvPr>
          <p:cNvSpPr txBox="1"/>
          <p:nvPr/>
        </p:nvSpPr>
        <p:spPr>
          <a:xfrm>
            <a:off x="481549" y="3450312"/>
            <a:ext cx="26104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en" altLang="zh-TW" dirty="0"/>
              <a:t>Notes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Learning Sheet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 smtClean="0"/>
              <a:t>Power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Point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Writing lesson plan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>
                <a:highlight>
                  <a:srgbClr val="FFFF00"/>
                </a:highlight>
              </a:rPr>
              <a:t>Micro teaching (Video)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Reflection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final exam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Peer/</a:t>
            </a:r>
            <a:r>
              <a:rPr kumimoji="1" lang="zh-TW" altLang="en-US" dirty="0"/>
              <a:t> </a:t>
            </a:r>
            <a:r>
              <a:rPr kumimoji="1" lang="en-US" altLang="zh-TW" dirty="0"/>
              <a:t>self-</a:t>
            </a:r>
            <a:r>
              <a:rPr kumimoji="1" lang="zh-TW" altLang="en-US" dirty="0"/>
              <a:t> </a:t>
            </a:r>
            <a:r>
              <a:rPr kumimoji="1" lang="en-US" altLang="zh-TW" dirty="0"/>
              <a:t>assessment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suggestion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513732E-03BD-3241-973F-715CE8E6099B}"/>
              </a:ext>
            </a:extLst>
          </p:cNvPr>
          <p:cNvGrpSpPr/>
          <p:nvPr/>
        </p:nvGrpSpPr>
        <p:grpSpPr>
          <a:xfrm>
            <a:off x="1034143" y="1240971"/>
            <a:ext cx="11941626" cy="554712"/>
            <a:chOff x="1034143" y="1240971"/>
            <a:chExt cx="11941626" cy="55471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D9B002B-D9C9-A04C-BB5F-39CF3118B7CF}"/>
                </a:ext>
              </a:extLst>
            </p:cNvPr>
            <p:cNvSpPr/>
            <p:nvPr/>
          </p:nvSpPr>
          <p:spPr>
            <a:xfrm>
              <a:off x="1362397" y="1240971"/>
              <a:ext cx="3048000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8BA1EA3-8788-CA47-B595-5C03C134C31D}"/>
                </a:ext>
              </a:extLst>
            </p:cNvPr>
            <p:cNvSpPr/>
            <p:nvPr/>
          </p:nvSpPr>
          <p:spPr>
            <a:xfrm>
              <a:off x="4822371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6CFAD74-9D4D-7B45-A673-4BD2047593A5}"/>
                </a:ext>
              </a:extLst>
            </p:cNvPr>
            <p:cNvSpPr/>
            <p:nvPr/>
          </p:nvSpPr>
          <p:spPr>
            <a:xfrm>
              <a:off x="8031975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9FFBBC3-EDBE-1247-8B3D-56D8833D1E5D}"/>
                </a:ext>
              </a:extLst>
            </p:cNvPr>
            <p:cNvSpPr txBox="1"/>
            <p:nvPr/>
          </p:nvSpPr>
          <p:spPr>
            <a:xfrm>
              <a:off x="1034143" y="1251504"/>
              <a:ext cx="37409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 Storage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569F488E-8FBB-4547-9D47-663E3B4DBC1D}"/>
                </a:ext>
              </a:extLst>
            </p:cNvPr>
            <p:cNvSpPr txBox="1"/>
            <p:nvPr/>
          </p:nvSpPr>
          <p:spPr>
            <a:xfrm>
              <a:off x="4609490" y="1272463"/>
              <a:ext cx="334359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Retrieval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B90C2EB3-3689-E24B-89F9-85F2AD82FBE0}"/>
                </a:ext>
              </a:extLst>
            </p:cNvPr>
            <p:cNvSpPr txBox="1"/>
            <p:nvPr/>
          </p:nvSpPr>
          <p:spPr>
            <a:xfrm>
              <a:off x="6085113" y="1265050"/>
              <a:ext cx="6890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Transformation</a:t>
              </a: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59048282-31B0-2D42-A5FA-39227CCB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76" b="33690"/>
          <a:stretch/>
        </p:blipFill>
        <p:spPr>
          <a:xfrm>
            <a:off x="4541861" y="2264240"/>
            <a:ext cx="3562804" cy="4242046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C500193D-50DB-6C4A-83A4-5D6A04FA4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09" y="3844520"/>
            <a:ext cx="898453" cy="898453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B29023F-7247-2C4D-A553-E83E9B9054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53" y="2264240"/>
            <a:ext cx="3165546" cy="146265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4648CCB-61AA-B348-9A21-F6DBB89D66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51" y="3724921"/>
            <a:ext cx="3165548" cy="146265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2B7DB72-43CC-2C44-92EA-C5FECFC8E9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685" y="5044019"/>
            <a:ext cx="3164714" cy="1462267"/>
          </a:xfrm>
          <a:prstGeom prst="rect">
            <a:avLst/>
          </a:prstGeom>
        </p:spPr>
      </p:pic>
      <p:pic>
        <p:nvPicPr>
          <p:cNvPr id="23" name="Picture 1">
            <a:extLst>
              <a:ext uri="{FF2B5EF4-FFF2-40B4-BE49-F238E27FC236}">
                <a16:creationId xmlns:a16="http://schemas.microsoft.com/office/drawing/2014/main" id="{0A7DD592-665C-8B4A-92BB-6132DAD048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984" y="90223"/>
            <a:ext cx="934786" cy="735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15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377F87-FB20-4B2B-A14D-38F8EF7F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5400" b="1" dirty="0"/>
              <a:t>Locations in Taiwan</a:t>
            </a:r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3D4CBF2B-C2CB-4A16-BB5C-56B42D9C1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2859" r="2300" b="3690"/>
          <a:stretch/>
        </p:blipFill>
        <p:spPr>
          <a:xfrm>
            <a:off x="315444" y="2173357"/>
            <a:ext cx="3939202" cy="282221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CD3FDF6-F6BF-4F5F-8408-01457AB1EE69}"/>
              </a:ext>
            </a:extLst>
          </p:cNvPr>
          <p:cNvSpPr txBox="1"/>
          <p:nvPr/>
        </p:nvSpPr>
        <p:spPr>
          <a:xfrm>
            <a:off x="275121" y="5332352"/>
            <a:ext cx="5235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ea typeface="標楷體" panose="03000509000000000000" pitchFamily="65" charset="-120"/>
              </a:rPr>
              <a:t>A combined area of 36,193 square </a:t>
            </a:r>
            <a:r>
              <a:rPr lang="en-US" altLang="zh-TW" sz="2000" dirty="0" err="1">
                <a:ea typeface="標楷體" panose="03000509000000000000" pitchFamily="65" charset="-120"/>
              </a:rPr>
              <a:t>kilometres</a:t>
            </a:r>
            <a:r>
              <a:rPr lang="en-US" altLang="zh-TW" sz="2000" dirty="0">
                <a:ea typeface="標楷體" panose="03000509000000000000" pitchFamily="65" charset="-120"/>
              </a:rPr>
              <a:t> </a:t>
            </a: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275CB5F-95BB-4051-80FF-EFACF297C3D8}"/>
              </a:ext>
            </a:extLst>
          </p:cNvPr>
          <p:cNvSpPr txBox="1"/>
          <p:nvPr/>
        </p:nvSpPr>
        <p:spPr>
          <a:xfrm>
            <a:off x="417840" y="5901739"/>
            <a:ext cx="5235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With 23.45 million inhabitants, Taiwan is among the most densely populated countries in the world.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7BC8CDC-DF17-470D-97AA-220A2AEF6CBA}"/>
              </a:ext>
            </a:extLst>
          </p:cNvPr>
          <p:cNvSpPr txBox="1"/>
          <p:nvPr/>
        </p:nvSpPr>
        <p:spPr>
          <a:xfrm>
            <a:off x="1816712" y="3357563"/>
            <a:ext cx="2437934" cy="830997"/>
          </a:xfrm>
          <a:prstGeom prst="rect">
            <a:avLst/>
          </a:prstGeom>
          <a:noFill/>
          <a:scene3d>
            <a:camera prst="perspectiveAbove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Taiwan</a:t>
            </a:r>
            <a:endParaRPr lang="zh-TW" alt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CDC04C8-8D5D-4E0A-81D7-0A88F4F3E058}"/>
              </a:ext>
            </a:extLst>
          </p:cNvPr>
          <p:cNvSpPr txBox="1"/>
          <p:nvPr/>
        </p:nvSpPr>
        <p:spPr>
          <a:xfrm>
            <a:off x="6350079" y="5532407"/>
            <a:ext cx="5235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Taipei 101 is impossible to miss.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Taiwan mixes urban and nature.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Tons of technology.</a:t>
            </a:r>
          </a:p>
        </p:txBody>
      </p:sp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D468684A-7DFD-46D1-95E7-7960C559C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4" r="23224"/>
          <a:stretch/>
        </p:blipFill>
        <p:spPr>
          <a:xfrm>
            <a:off x="4488644" y="2111191"/>
            <a:ext cx="2894239" cy="3218680"/>
          </a:xfrm>
          <a:prstGeom prst="rect">
            <a:avLst/>
          </a:prstGeom>
        </p:spPr>
      </p:pic>
      <p:pic>
        <p:nvPicPr>
          <p:cNvPr id="6" name="圖片 5" descr="一張含有 岩石, 山谷, 大自然, 室外 的圖片&#10;&#10;自動產生的描述">
            <a:extLst>
              <a:ext uri="{FF2B5EF4-FFF2-40B4-BE49-F238E27FC236}">
                <a16:creationId xmlns:a16="http://schemas.microsoft.com/office/drawing/2014/main" id="{45260E07-1896-4AE1-B612-748D7FBCB0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38" y="2801509"/>
            <a:ext cx="3519909" cy="2471721"/>
          </a:xfrm>
          <a:prstGeom prst="rect">
            <a:avLst/>
          </a:prstGeom>
        </p:spPr>
      </p:pic>
      <p:pic>
        <p:nvPicPr>
          <p:cNvPr id="17" name="圖片 16" descr="一張含有 文字 的圖片&#10;&#10;自動產生的描述">
            <a:extLst>
              <a:ext uri="{FF2B5EF4-FFF2-40B4-BE49-F238E27FC236}">
                <a16:creationId xmlns:a16="http://schemas.microsoft.com/office/drawing/2014/main" id="{D4790741-102C-4968-9330-288456212D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5" t="12214" r="22026" b="22642"/>
          <a:stretch/>
        </p:blipFill>
        <p:spPr>
          <a:xfrm>
            <a:off x="5935763" y="1563779"/>
            <a:ext cx="2376088" cy="220928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17F49D5-0CDE-014F-8AFE-6C1FB29245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" y="124736"/>
            <a:ext cx="660710" cy="660710"/>
          </a:xfrm>
          <a:prstGeom prst="ellipse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38" y="1347388"/>
            <a:ext cx="3553596" cy="145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5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580806" y="351714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PETE</a:t>
            </a:r>
            <a:r>
              <a:rPr kumimoji="1" lang="zh-TW" altLang="en-US" sz="4400" b="1" dirty="0"/>
              <a:t> </a:t>
            </a:r>
            <a:r>
              <a:rPr kumimoji="1" lang="en" altLang="zh-TW" sz="4400" b="1" dirty="0"/>
              <a:t>P</a:t>
            </a:r>
            <a:r>
              <a:rPr lang="en" altLang="zh-TW" sz="4400" b="1" dirty="0"/>
              <a:t>rogrammes in </a:t>
            </a:r>
            <a:r>
              <a:rPr lang="en-US" altLang="zh-TW" sz="4400" b="1" dirty="0"/>
              <a:t>NTNU</a:t>
            </a:r>
            <a:endParaRPr kumimoji="1" lang="zh-TW" altLang="en-US" sz="4400" b="1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DBAB39C-8642-D349-A1B4-7EF151903293}"/>
              </a:ext>
            </a:extLst>
          </p:cNvPr>
          <p:cNvSpPr txBox="1"/>
          <p:nvPr/>
        </p:nvSpPr>
        <p:spPr>
          <a:xfrm>
            <a:off x="-1825037" y="27148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Sport Pedagogy</a:t>
            </a:r>
            <a:endParaRPr kumimoji="1"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B127D08-1316-634C-BF47-473AF55E6924}"/>
              </a:ext>
            </a:extLst>
          </p:cNvPr>
          <p:cNvSpPr txBox="1"/>
          <p:nvPr/>
        </p:nvSpPr>
        <p:spPr>
          <a:xfrm>
            <a:off x="6426334" y="2688419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Practicum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B78CED-220A-484B-B178-1D12CD5FE8B8}"/>
              </a:ext>
            </a:extLst>
          </p:cNvPr>
          <p:cNvSpPr/>
          <p:nvPr/>
        </p:nvSpPr>
        <p:spPr>
          <a:xfrm>
            <a:off x="397662" y="2923842"/>
            <a:ext cx="2694329" cy="3253934"/>
          </a:xfrm>
          <a:custGeom>
            <a:avLst/>
            <a:gdLst>
              <a:gd name="connsiteX0" fmla="*/ 0 w 2694329"/>
              <a:gd name="connsiteY0" fmla="*/ 0 h 3253934"/>
              <a:gd name="connsiteX1" fmla="*/ 619696 w 2694329"/>
              <a:gd name="connsiteY1" fmla="*/ 0 h 3253934"/>
              <a:gd name="connsiteX2" fmla="*/ 1320221 w 2694329"/>
              <a:gd name="connsiteY2" fmla="*/ 0 h 3253934"/>
              <a:gd name="connsiteX3" fmla="*/ 1939917 w 2694329"/>
              <a:gd name="connsiteY3" fmla="*/ 0 h 3253934"/>
              <a:gd name="connsiteX4" fmla="*/ 2694329 w 2694329"/>
              <a:gd name="connsiteY4" fmla="*/ 0 h 3253934"/>
              <a:gd name="connsiteX5" fmla="*/ 2694329 w 2694329"/>
              <a:gd name="connsiteY5" fmla="*/ 553169 h 3253934"/>
              <a:gd name="connsiteX6" fmla="*/ 2694329 w 2694329"/>
              <a:gd name="connsiteY6" fmla="*/ 1236495 h 3253934"/>
              <a:gd name="connsiteX7" fmla="*/ 2694329 w 2694329"/>
              <a:gd name="connsiteY7" fmla="*/ 1789664 h 3253934"/>
              <a:gd name="connsiteX8" fmla="*/ 2694329 w 2694329"/>
              <a:gd name="connsiteY8" fmla="*/ 2440451 h 3253934"/>
              <a:gd name="connsiteX9" fmla="*/ 2694329 w 2694329"/>
              <a:gd name="connsiteY9" fmla="*/ 3253934 h 3253934"/>
              <a:gd name="connsiteX10" fmla="*/ 2020747 w 2694329"/>
              <a:gd name="connsiteY10" fmla="*/ 3253934 h 3253934"/>
              <a:gd name="connsiteX11" fmla="*/ 1347165 w 2694329"/>
              <a:gd name="connsiteY11" fmla="*/ 3253934 h 3253934"/>
              <a:gd name="connsiteX12" fmla="*/ 673582 w 2694329"/>
              <a:gd name="connsiteY12" fmla="*/ 3253934 h 3253934"/>
              <a:gd name="connsiteX13" fmla="*/ 0 w 2694329"/>
              <a:gd name="connsiteY13" fmla="*/ 3253934 h 3253934"/>
              <a:gd name="connsiteX14" fmla="*/ 0 w 2694329"/>
              <a:gd name="connsiteY14" fmla="*/ 2570608 h 3253934"/>
              <a:gd name="connsiteX15" fmla="*/ 0 w 2694329"/>
              <a:gd name="connsiteY15" fmla="*/ 1952360 h 3253934"/>
              <a:gd name="connsiteX16" fmla="*/ 0 w 2694329"/>
              <a:gd name="connsiteY16" fmla="*/ 1399192 h 3253934"/>
              <a:gd name="connsiteX17" fmla="*/ 0 w 2694329"/>
              <a:gd name="connsiteY17" fmla="*/ 813483 h 3253934"/>
              <a:gd name="connsiteX18" fmla="*/ 0 w 2694329"/>
              <a:gd name="connsiteY18" fmla="*/ 0 h 325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4329" h="3253934" fill="none" extrusionOk="0">
                <a:moveTo>
                  <a:pt x="0" y="0"/>
                </a:moveTo>
                <a:cubicBezTo>
                  <a:pt x="191140" y="-20610"/>
                  <a:pt x="422467" y="24277"/>
                  <a:pt x="619696" y="0"/>
                </a:cubicBezTo>
                <a:cubicBezTo>
                  <a:pt x="816925" y="-24277"/>
                  <a:pt x="1036363" y="-22135"/>
                  <a:pt x="1320221" y="0"/>
                </a:cubicBezTo>
                <a:cubicBezTo>
                  <a:pt x="1604079" y="22135"/>
                  <a:pt x="1743669" y="-8465"/>
                  <a:pt x="1939917" y="0"/>
                </a:cubicBezTo>
                <a:cubicBezTo>
                  <a:pt x="2136165" y="8465"/>
                  <a:pt x="2418288" y="22530"/>
                  <a:pt x="2694329" y="0"/>
                </a:cubicBezTo>
                <a:cubicBezTo>
                  <a:pt x="2718791" y="178118"/>
                  <a:pt x="2692203" y="428474"/>
                  <a:pt x="2694329" y="553169"/>
                </a:cubicBezTo>
                <a:cubicBezTo>
                  <a:pt x="2696455" y="677864"/>
                  <a:pt x="2721120" y="1094033"/>
                  <a:pt x="2694329" y="1236495"/>
                </a:cubicBezTo>
                <a:cubicBezTo>
                  <a:pt x="2667538" y="1378957"/>
                  <a:pt x="2711722" y="1580947"/>
                  <a:pt x="2694329" y="1789664"/>
                </a:cubicBezTo>
                <a:cubicBezTo>
                  <a:pt x="2676936" y="1998381"/>
                  <a:pt x="2698856" y="2262457"/>
                  <a:pt x="2694329" y="2440451"/>
                </a:cubicBezTo>
                <a:cubicBezTo>
                  <a:pt x="2689802" y="2618445"/>
                  <a:pt x="2721376" y="2972101"/>
                  <a:pt x="2694329" y="3253934"/>
                </a:cubicBezTo>
                <a:cubicBezTo>
                  <a:pt x="2519779" y="3259465"/>
                  <a:pt x="2250262" y="3259746"/>
                  <a:pt x="2020747" y="3253934"/>
                </a:cubicBezTo>
                <a:cubicBezTo>
                  <a:pt x="1791232" y="3248122"/>
                  <a:pt x="1503946" y="3284822"/>
                  <a:pt x="1347165" y="3253934"/>
                </a:cubicBezTo>
                <a:cubicBezTo>
                  <a:pt x="1190384" y="3223046"/>
                  <a:pt x="893971" y="3279025"/>
                  <a:pt x="673582" y="3253934"/>
                </a:cubicBezTo>
                <a:cubicBezTo>
                  <a:pt x="453193" y="3228843"/>
                  <a:pt x="237547" y="3272868"/>
                  <a:pt x="0" y="3253934"/>
                </a:cubicBezTo>
                <a:cubicBezTo>
                  <a:pt x="8498" y="3114917"/>
                  <a:pt x="-5500" y="2729277"/>
                  <a:pt x="0" y="2570608"/>
                </a:cubicBezTo>
                <a:cubicBezTo>
                  <a:pt x="5500" y="2411939"/>
                  <a:pt x="20196" y="2238095"/>
                  <a:pt x="0" y="1952360"/>
                </a:cubicBezTo>
                <a:cubicBezTo>
                  <a:pt x="-20196" y="1666625"/>
                  <a:pt x="16112" y="1598848"/>
                  <a:pt x="0" y="1399192"/>
                </a:cubicBezTo>
                <a:cubicBezTo>
                  <a:pt x="-16112" y="1199536"/>
                  <a:pt x="-5708" y="1027203"/>
                  <a:pt x="0" y="813483"/>
                </a:cubicBezTo>
                <a:cubicBezTo>
                  <a:pt x="5708" y="599763"/>
                  <a:pt x="34042" y="308172"/>
                  <a:pt x="0" y="0"/>
                </a:cubicBezTo>
                <a:close/>
              </a:path>
              <a:path w="2694329" h="3253934" stroke="0" extrusionOk="0">
                <a:moveTo>
                  <a:pt x="0" y="0"/>
                </a:moveTo>
                <a:cubicBezTo>
                  <a:pt x="227164" y="8893"/>
                  <a:pt x="322744" y="22887"/>
                  <a:pt x="619696" y="0"/>
                </a:cubicBezTo>
                <a:cubicBezTo>
                  <a:pt x="916648" y="-22887"/>
                  <a:pt x="1091217" y="10628"/>
                  <a:pt x="1239391" y="0"/>
                </a:cubicBezTo>
                <a:cubicBezTo>
                  <a:pt x="1387565" y="-10628"/>
                  <a:pt x="1566789" y="1605"/>
                  <a:pt x="1859087" y="0"/>
                </a:cubicBezTo>
                <a:cubicBezTo>
                  <a:pt x="2151385" y="-1605"/>
                  <a:pt x="2368061" y="-27207"/>
                  <a:pt x="2694329" y="0"/>
                </a:cubicBezTo>
                <a:cubicBezTo>
                  <a:pt x="2687618" y="237013"/>
                  <a:pt x="2696347" y="390271"/>
                  <a:pt x="2694329" y="618247"/>
                </a:cubicBezTo>
                <a:cubicBezTo>
                  <a:pt x="2692311" y="846223"/>
                  <a:pt x="2691005" y="1057202"/>
                  <a:pt x="2694329" y="1301574"/>
                </a:cubicBezTo>
                <a:cubicBezTo>
                  <a:pt x="2697653" y="1545946"/>
                  <a:pt x="2674395" y="1600861"/>
                  <a:pt x="2694329" y="1854742"/>
                </a:cubicBezTo>
                <a:cubicBezTo>
                  <a:pt x="2714263" y="2108623"/>
                  <a:pt x="2695513" y="2156654"/>
                  <a:pt x="2694329" y="2440451"/>
                </a:cubicBezTo>
                <a:cubicBezTo>
                  <a:pt x="2693145" y="2724248"/>
                  <a:pt x="2734367" y="2855333"/>
                  <a:pt x="2694329" y="3253934"/>
                </a:cubicBezTo>
                <a:cubicBezTo>
                  <a:pt x="2497278" y="3241081"/>
                  <a:pt x="2170429" y="3277018"/>
                  <a:pt x="1966860" y="3253934"/>
                </a:cubicBezTo>
                <a:cubicBezTo>
                  <a:pt x="1763291" y="3230850"/>
                  <a:pt x="1435652" y="3234516"/>
                  <a:pt x="1239391" y="3253934"/>
                </a:cubicBezTo>
                <a:cubicBezTo>
                  <a:pt x="1043130" y="3273352"/>
                  <a:pt x="869509" y="3228173"/>
                  <a:pt x="619696" y="3253934"/>
                </a:cubicBezTo>
                <a:cubicBezTo>
                  <a:pt x="369884" y="3279695"/>
                  <a:pt x="128362" y="3271056"/>
                  <a:pt x="0" y="3253934"/>
                </a:cubicBezTo>
                <a:cubicBezTo>
                  <a:pt x="27441" y="3097555"/>
                  <a:pt x="21764" y="2958080"/>
                  <a:pt x="0" y="2668226"/>
                </a:cubicBezTo>
                <a:cubicBezTo>
                  <a:pt x="-21764" y="2378372"/>
                  <a:pt x="5396" y="2323841"/>
                  <a:pt x="0" y="1984900"/>
                </a:cubicBezTo>
                <a:cubicBezTo>
                  <a:pt x="-5396" y="1645959"/>
                  <a:pt x="21843" y="1646646"/>
                  <a:pt x="0" y="1366652"/>
                </a:cubicBezTo>
                <a:cubicBezTo>
                  <a:pt x="-21843" y="1086658"/>
                  <a:pt x="-8912" y="984154"/>
                  <a:pt x="0" y="813483"/>
                </a:cubicBezTo>
                <a:cubicBezTo>
                  <a:pt x="8912" y="642812"/>
                  <a:pt x="31751" y="379856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F13E994-1BA9-6B41-9884-86EE32E6B2A2}"/>
              </a:ext>
            </a:extLst>
          </p:cNvPr>
          <p:cNvSpPr txBox="1"/>
          <p:nvPr/>
        </p:nvSpPr>
        <p:spPr>
          <a:xfrm>
            <a:off x="1008668" y="2946024"/>
            <a:ext cx="157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400" b="1" dirty="0" err="1"/>
              <a:t>Porfolio</a:t>
            </a:r>
            <a:endParaRPr kumimoji="1" lang="zh-TW" altLang="en-US" sz="2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3B3A93-115A-1640-9F6B-621D40E2B66F}"/>
              </a:ext>
            </a:extLst>
          </p:cNvPr>
          <p:cNvSpPr txBox="1"/>
          <p:nvPr/>
        </p:nvSpPr>
        <p:spPr>
          <a:xfrm>
            <a:off x="481549" y="3450312"/>
            <a:ext cx="26104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en" altLang="zh-TW" dirty="0"/>
              <a:t>Notes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Learning Sheet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 smtClean="0"/>
              <a:t>Power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Point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Writing lesson plan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Micro teaching (Video)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Reflection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>
                <a:highlight>
                  <a:srgbClr val="FFFF00"/>
                </a:highlight>
              </a:rPr>
              <a:t>final exam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Peer/</a:t>
            </a:r>
            <a:r>
              <a:rPr kumimoji="1" lang="zh-TW" altLang="en-US" dirty="0"/>
              <a:t> </a:t>
            </a:r>
            <a:r>
              <a:rPr kumimoji="1" lang="en-US" altLang="zh-TW" dirty="0"/>
              <a:t>self-</a:t>
            </a:r>
            <a:r>
              <a:rPr kumimoji="1" lang="zh-TW" altLang="en-US" dirty="0"/>
              <a:t> </a:t>
            </a:r>
            <a:r>
              <a:rPr kumimoji="1" lang="en-US" altLang="zh-TW" dirty="0"/>
              <a:t>assessment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TW" dirty="0"/>
              <a:t>suggestion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513732E-03BD-3241-973F-715CE8E6099B}"/>
              </a:ext>
            </a:extLst>
          </p:cNvPr>
          <p:cNvGrpSpPr/>
          <p:nvPr/>
        </p:nvGrpSpPr>
        <p:grpSpPr>
          <a:xfrm>
            <a:off x="1034143" y="1240971"/>
            <a:ext cx="11941626" cy="554712"/>
            <a:chOff x="1034143" y="1240971"/>
            <a:chExt cx="11941626" cy="55471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D9B002B-D9C9-A04C-BB5F-39CF3118B7CF}"/>
                </a:ext>
              </a:extLst>
            </p:cNvPr>
            <p:cNvSpPr/>
            <p:nvPr/>
          </p:nvSpPr>
          <p:spPr>
            <a:xfrm>
              <a:off x="1362397" y="1240971"/>
              <a:ext cx="3048000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8BA1EA3-8788-CA47-B595-5C03C134C31D}"/>
                </a:ext>
              </a:extLst>
            </p:cNvPr>
            <p:cNvSpPr/>
            <p:nvPr/>
          </p:nvSpPr>
          <p:spPr>
            <a:xfrm>
              <a:off x="4822371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6CFAD74-9D4D-7B45-A673-4BD2047593A5}"/>
                </a:ext>
              </a:extLst>
            </p:cNvPr>
            <p:cNvSpPr/>
            <p:nvPr/>
          </p:nvSpPr>
          <p:spPr>
            <a:xfrm>
              <a:off x="8031975" y="1240971"/>
              <a:ext cx="2797629" cy="5442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9FFBBC3-EDBE-1247-8B3D-56D8833D1E5D}"/>
                </a:ext>
              </a:extLst>
            </p:cNvPr>
            <p:cNvSpPr txBox="1"/>
            <p:nvPr/>
          </p:nvSpPr>
          <p:spPr>
            <a:xfrm>
              <a:off x="1034143" y="1251504"/>
              <a:ext cx="37409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 Storage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569F488E-8FBB-4547-9D47-663E3B4DBC1D}"/>
                </a:ext>
              </a:extLst>
            </p:cNvPr>
            <p:cNvSpPr txBox="1"/>
            <p:nvPr/>
          </p:nvSpPr>
          <p:spPr>
            <a:xfrm>
              <a:off x="4609490" y="1272463"/>
              <a:ext cx="334359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Retrieval</a:t>
              </a:r>
              <a:endParaRPr kumimoji="1" lang="zh-TW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B90C2EB3-3689-E24B-89F9-85F2AD82FBE0}"/>
                </a:ext>
              </a:extLst>
            </p:cNvPr>
            <p:cNvSpPr txBox="1"/>
            <p:nvPr/>
          </p:nvSpPr>
          <p:spPr>
            <a:xfrm>
              <a:off x="6085113" y="1265050"/>
              <a:ext cx="6890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bg1"/>
                  </a:solidFill>
                </a:rPr>
                <a:t>Transformation</a:t>
              </a:r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BD9BA445-D4BA-D64A-9929-E6A51FA5E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46" y="2304477"/>
            <a:ext cx="6167404" cy="432141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E95E10BA-E0F7-A844-A6C9-76C397B4B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" y="124736"/>
            <a:ext cx="660710" cy="6607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4197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B93B3569-080E-2948-B30A-1022530BE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74" y="4751846"/>
            <a:ext cx="3951186" cy="1657493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580806" y="351714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Future</a:t>
            </a:r>
            <a:endParaRPr kumimoji="1" lang="zh-TW" altLang="en-US" sz="4400" b="1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DBAB39C-8642-D349-A1B4-7EF151903293}"/>
              </a:ext>
            </a:extLst>
          </p:cNvPr>
          <p:cNvSpPr txBox="1"/>
          <p:nvPr/>
        </p:nvSpPr>
        <p:spPr>
          <a:xfrm>
            <a:off x="-1825037" y="27148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Sport Pedagogy</a:t>
            </a:r>
            <a:endParaRPr kumimoji="1"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248424B-3397-124C-B387-83BCCC3FFA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9" b="92230" l="4117" r="96741">
                        <a14:foregroundMark x1="40137" y1="28201" x2="40137" y2="28201"/>
                        <a14:foregroundMark x1="58662" y1="41942" x2="58662" y2="41942"/>
                        <a14:foregroundMark x1="57461" y1="38201" x2="57461" y2="38201"/>
                        <a14:foregroundMark x1="49400" y1="37626" x2="49400" y2="37626"/>
                        <a14:foregroundMark x1="50257" y1="39281" x2="50257" y2="39281"/>
                        <a14:foregroundMark x1="42710" y1="46978" x2="42710" y2="46978"/>
                        <a14:foregroundMark x1="43568" y1="46978" x2="43568" y2="46978"/>
                        <a14:foregroundMark x1="40995" y1="45683" x2="48199" y2="47626"/>
                        <a14:foregroundMark x1="48714" y1="45468" x2="49914" y2="46187"/>
                        <a14:foregroundMark x1="53688" y1="46043" x2="53688" y2="46043"/>
                        <a14:foregroundMark x1="53345" y1="45827" x2="49571" y2="46259"/>
                        <a14:foregroundMark x1="44940" y1="85755" x2="44940" y2="85755"/>
                        <a14:foregroundMark x1="68954" y1="89856" x2="68954" y2="89856"/>
                        <a14:foregroundMark x1="38250" y1="90216" x2="38250" y2="90216"/>
                        <a14:foregroundMark x1="4288" y1="47842" x2="4288" y2="47842"/>
                        <a14:foregroundMark x1="34820" y1="5396" x2="34820" y2="5396"/>
                        <a14:foregroundMark x1="18010" y1="50288" x2="18010" y2="50288"/>
                        <a14:foregroundMark x1="53345" y1="57050" x2="53345" y2="57050"/>
                        <a14:foregroundMark x1="91252" y1="37266" x2="91252" y2="37266"/>
                        <a14:foregroundMark x1="96741" y1="41799" x2="96741" y2="41799"/>
                        <a14:foregroundMark x1="75129" y1="37122" x2="75129" y2="37122"/>
                        <a14:foregroundMark x1="53345" y1="18129" x2="53345" y2="18129"/>
                        <a14:foregroundMark x1="53345" y1="16619" x2="53345" y2="16619"/>
                        <a14:foregroundMark x1="62264" y1="10935" x2="62264" y2="10935"/>
                        <a14:foregroundMark x1="61750" y1="13669" x2="61750" y2="13669"/>
                        <a14:foregroundMark x1="44425" y1="13453" x2="44425" y2="13453"/>
                        <a14:foregroundMark x1="43225" y1="10935" x2="43225" y2="10935"/>
                        <a14:foregroundMark x1="38079" y1="81511" x2="38079" y2="81511"/>
                        <a14:foregroundMark x1="38593" y1="83957" x2="38593" y2="83957"/>
                        <a14:foregroundMark x1="50772" y1="1439" x2="50772" y2="1439"/>
                        <a14:foregroundMark x1="33448" y1="92230" x2="33448" y2="92230"/>
                        <a14:foregroundMark x1="61750" y1="34173" x2="61750" y2="34173"/>
                        <a14:foregroundMark x1="45626" y1="34173" x2="45626" y2="34173"/>
                        <a14:foregroundMark x1="44768" y1="32014" x2="44768" y2="32014"/>
                        <a14:foregroundMark x1="46827" y1="34964" x2="46827" y2="34964"/>
                        <a14:foregroundMark x1="49914" y1="38417" x2="49914" y2="38417"/>
                        <a14:foregroundMark x1="58491" y1="37050" x2="58491" y2="37050"/>
                        <a14:foregroundMark x1="56947" y1="38561" x2="56947" y2="38561"/>
                        <a14:foregroundMark x1="62436" y1="32014" x2="62436" y2="32014"/>
                        <a14:foregroundMark x1="42710" y1="17770" x2="42710" y2="17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49"/>
          <a:stretch/>
        </p:blipFill>
        <p:spPr>
          <a:xfrm>
            <a:off x="2580806" y="1151209"/>
            <a:ext cx="1667921" cy="371013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C2A204-0191-BC43-B225-3342BFCA9D69}"/>
              </a:ext>
            </a:extLst>
          </p:cNvPr>
          <p:cNvSpPr txBox="1"/>
          <p:nvPr/>
        </p:nvSpPr>
        <p:spPr>
          <a:xfrm>
            <a:off x="474492" y="3293682"/>
            <a:ext cx="2704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/>
              <a:t>This is just one stop of whole journey….</a:t>
            </a:r>
            <a:endParaRPr kumimoji="1" lang="zh-TW" altLang="en-US" sz="2800" b="1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FDE11DD-46EB-9D45-9CCC-26D0C6AD0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65" y="2414159"/>
            <a:ext cx="5839481" cy="2447181"/>
          </a:xfrm>
          <a:prstGeom prst="rect">
            <a:avLst/>
          </a:prstGeom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BF36B58C-1029-AA47-BE23-51332D544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984" y="90223"/>
            <a:ext cx="934786" cy="735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937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>
            <a:extLst>
              <a:ext uri="{FF2B5EF4-FFF2-40B4-BE49-F238E27FC236}">
                <a16:creationId xmlns:a16="http://schemas.microsoft.com/office/drawing/2014/main" id="{5DBAB39C-8642-D349-A1B4-7EF151903293}"/>
              </a:ext>
            </a:extLst>
          </p:cNvPr>
          <p:cNvSpPr txBox="1"/>
          <p:nvPr/>
        </p:nvSpPr>
        <p:spPr>
          <a:xfrm>
            <a:off x="-1825037" y="27148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Sport Pedagogy</a:t>
            </a:r>
            <a:endParaRPr kumimoji="1"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B127D08-1316-634C-BF47-473AF55E6924}"/>
              </a:ext>
            </a:extLst>
          </p:cNvPr>
          <p:cNvSpPr txBox="1"/>
          <p:nvPr/>
        </p:nvSpPr>
        <p:spPr>
          <a:xfrm>
            <a:off x="6426334" y="2688419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Practicum 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2C8AEA0-D074-8742-B72B-CCC5EF4CC446}"/>
              </a:ext>
            </a:extLst>
          </p:cNvPr>
          <p:cNvGrpSpPr/>
          <p:nvPr/>
        </p:nvGrpSpPr>
        <p:grpSpPr>
          <a:xfrm>
            <a:off x="2322960" y="1351940"/>
            <a:ext cx="11510682" cy="4154120"/>
            <a:chOff x="1767148" y="1236689"/>
            <a:chExt cx="11510682" cy="4154120"/>
          </a:xfrm>
        </p:grpSpPr>
        <p:pic>
          <p:nvPicPr>
            <p:cNvPr id="23" name="Picture 1">
              <a:extLst>
                <a:ext uri="{FF2B5EF4-FFF2-40B4-BE49-F238E27FC236}">
                  <a16:creationId xmlns:a16="http://schemas.microsoft.com/office/drawing/2014/main" id="{7B962BDA-4B82-412D-B26B-A4FEA5C6A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556" y="1292316"/>
              <a:ext cx="4086079" cy="321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917116DC-2AE8-8343-AAAF-6FA204543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334" y="1236689"/>
              <a:ext cx="2192311" cy="2192311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226C9C18-C00E-B548-B0DE-6CB030E17081}"/>
                </a:ext>
              </a:extLst>
            </p:cNvPr>
            <p:cNvSpPr txBox="1"/>
            <p:nvPr/>
          </p:nvSpPr>
          <p:spPr>
            <a:xfrm>
              <a:off x="6426334" y="3305317"/>
              <a:ext cx="4392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6600" b="1" dirty="0">
                  <a:solidFill>
                    <a:srgbClr val="818283"/>
                  </a:solidFill>
                </a:rPr>
                <a:t>NTNU</a:t>
              </a:r>
              <a:endParaRPr kumimoji="1" lang="zh-TW" altLang="en-US" sz="6600" b="1" dirty="0">
                <a:solidFill>
                  <a:srgbClr val="818283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529749F-E7BB-2340-9A61-049C0121A4F0}"/>
                </a:ext>
              </a:extLst>
            </p:cNvPr>
            <p:cNvSpPr txBox="1"/>
            <p:nvPr/>
          </p:nvSpPr>
          <p:spPr>
            <a:xfrm>
              <a:off x="1767148" y="4559812"/>
              <a:ext cx="115106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4800" b="1" dirty="0">
                  <a:solidFill>
                    <a:srgbClr val="C00000"/>
                  </a:solidFill>
                </a:rPr>
                <a:t>Thank you for the listening</a:t>
              </a:r>
              <a:endParaRPr kumimoji="1" lang="zh-TW" altLang="en-US" sz="4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377F87-FB20-4B2B-A14D-38F8EF7F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5400" b="1" dirty="0">
                <a:latin typeface="+mn-lt"/>
              </a:rPr>
              <a:t>NTNU in Taipei </a:t>
            </a:r>
          </a:p>
        </p:txBody>
      </p:sp>
      <p:pic>
        <p:nvPicPr>
          <p:cNvPr id="7" name="內容版面配置區 6" descr="一張含有 建築物, 室外, 磚塊, 直式 的圖片&#10;&#10;自動產生的描述">
            <a:extLst>
              <a:ext uri="{FF2B5EF4-FFF2-40B4-BE49-F238E27FC236}">
                <a16:creationId xmlns:a16="http://schemas.microsoft.com/office/drawing/2014/main" id="{97F203F1-B18E-46EB-9889-36F4BA32F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21" y="3254060"/>
            <a:ext cx="4535293" cy="2902587"/>
          </a:xfrm>
          <a:prstGeom prst="rect">
            <a:avLst/>
          </a:prstGeom>
        </p:spPr>
      </p:pic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D468684A-7DFD-46D1-95E7-7960C559C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r="4043"/>
          <a:stretch/>
        </p:blipFill>
        <p:spPr>
          <a:xfrm>
            <a:off x="723387" y="1626810"/>
            <a:ext cx="5220213" cy="3542949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665058B6-9A96-4B6C-9C65-70D3A03EA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533" y="139816"/>
            <a:ext cx="934786" cy="735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F63164C-65C1-9F4A-BC2A-701B02A86D26}"/>
              </a:ext>
            </a:extLst>
          </p:cNvPr>
          <p:cNvSpPr txBox="1"/>
          <p:nvPr/>
        </p:nvSpPr>
        <p:spPr>
          <a:xfrm>
            <a:off x="609650" y="5158688"/>
            <a:ext cx="5760971" cy="9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ea typeface="源泉圓體 B" panose="020B0800000000000000" pitchFamily="34" charset="-120"/>
              </a:rPr>
              <a:t>The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ea typeface="源泉圓體 B" panose="020B0800000000000000" pitchFamily="34" charset="-120"/>
              </a:rPr>
              <a:t> </a:t>
            </a: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ea typeface="源泉圓體 B" panose="020B0800000000000000" pitchFamily="34" charset="-120"/>
              </a:rPr>
              <a:t>first College of Education in Taiwan.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ea typeface="源泉圓體 B" panose="020B0800000000000000" pitchFamily="34" charset="-120"/>
              </a:rPr>
              <a:t>NTNU was established in 1922(A century)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956CDBB-F79C-A647-98C4-8FE88C76FB78}"/>
              </a:ext>
            </a:extLst>
          </p:cNvPr>
          <p:cNvSpPr txBox="1"/>
          <p:nvPr/>
        </p:nvSpPr>
        <p:spPr>
          <a:xfrm>
            <a:off x="6096000" y="2457014"/>
            <a:ext cx="502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ea typeface="源泉圓體 B" panose="020B0800000000000000" pitchFamily="34" charset="-120"/>
              </a:rPr>
              <a:t>The first university with a department of physical education in Taiwan</a:t>
            </a:r>
          </a:p>
        </p:txBody>
      </p:sp>
    </p:spTree>
    <p:extLst>
      <p:ext uri="{BB962C8B-B14F-4D97-AF65-F5344CB8AC3E}">
        <p14:creationId xmlns:p14="http://schemas.microsoft.com/office/powerpoint/2010/main" val="266394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id="{DCE5ACA7-46B8-BF43-8B3D-CAEC0A3A67FC}"/>
              </a:ext>
            </a:extLst>
          </p:cNvPr>
          <p:cNvSpPr/>
          <p:nvPr/>
        </p:nvSpPr>
        <p:spPr>
          <a:xfrm>
            <a:off x="1567542" y="571501"/>
            <a:ext cx="10446968" cy="5654034"/>
          </a:xfrm>
          <a:prstGeom prst="roundRect">
            <a:avLst>
              <a:gd name="adj" fmla="val 14726"/>
            </a:avLst>
          </a:prstGeom>
          <a:solidFill>
            <a:schemeClr val="bg2">
              <a:lumMod val="9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左右括弧 10">
            <a:extLst>
              <a:ext uri="{FF2B5EF4-FFF2-40B4-BE49-F238E27FC236}">
                <a16:creationId xmlns:a16="http://schemas.microsoft.com/office/drawing/2014/main" id="{68D02DE8-2BBD-0841-A050-9A75911C8190}"/>
              </a:ext>
            </a:extLst>
          </p:cNvPr>
          <p:cNvSpPr/>
          <p:nvPr/>
        </p:nvSpPr>
        <p:spPr>
          <a:xfrm>
            <a:off x="1861451" y="925287"/>
            <a:ext cx="10003432" cy="5034640"/>
          </a:xfrm>
          <a:prstGeom prst="bracketPair">
            <a:avLst>
              <a:gd name="adj" fmla="val 11678"/>
            </a:avLst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8DC5BAF-D51E-DD46-BF29-C580F4342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" y="124736"/>
            <a:ext cx="660710" cy="660710"/>
          </a:xfrm>
          <a:prstGeom prst="ellipse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63C208A-5978-F54B-BE76-F2107190E12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b="31982"/>
          <a:stretch/>
        </p:blipFill>
        <p:spPr>
          <a:xfrm>
            <a:off x="82802" y="3774179"/>
            <a:ext cx="2872740" cy="2792753"/>
          </a:xfrm>
          <a:prstGeom prst="ellipse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8A991BBF-7578-7643-8909-97DA922D8FD8}"/>
              </a:ext>
            </a:extLst>
          </p:cNvPr>
          <p:cNvSpPr txBox="1"/>
          <p:nvPr/>
        </p:nvSpPr>
        <p:spPr>
          <a:xfrm>
            <a:off x="1406690" y="58389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3200" b="1" dirty="0"/>
              <a:t>Shy Deng-</a:t>
            </a:r>
            <a:r>
              <a:rPr kumimoji="1" lang="en-US" altLang="zh-TW" sz="3200" b="1" dirty="0" err="1"/>
              <a:t>Yau</a:t>
            </a:r>
            <a:r>
              <a:rPr kumimoji="1" lang="en-US" altLang="zh-TW" sz="3200" b="1" dirty="0"/>
              <a:t>, Robin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5CA91A6-D9A8-4E4D-A266-70F3BC8DDB58}"/>
              </a:ext>
            </a:extLst>
          </p:cNvPr>
          <p:cNvSpPr txBox="1"/>
          <p:nvPr/>
        </p:nvSpPr>
        <p:spPr>
          <a:xfrm>
            <a:off x="2458511" y="1290354"/>
            <a:ext cx="86650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kumimoji="1" lang="en-US" altLang="zh-TW" sz="2400" b="1" dirty="0">
                <a:solidFill>
                  <a:schemeClr val="accent1">
                    <a:lumMod val="75000"/>
                  </a:schemeClr>
                </a:solidFill>
              </a:rPr>
              <a:t>National Taiwan Normal University </a:t>
            </a:r>
            <a:r>
              <a:rPr kumimoji="1" lang="en-US" altLang="zh-TW" sz="2400" b="1" dirty="0">
                <a:solidFill>
                  <a:schemeClr val="accent2">
                    <a:lumMod val="75000"/>
                  </a:schemeClr>
                </a:solidFill>
              </a:rPr>
              <a:t>-PH. </a:t>
            </a:r>
            <a:r>
              <a:rPr kumimoji="1" lang="en-US" altLang="zh-TW" sz="2400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kumimoji="1" lang="en-US" altLang="zh-TW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kumimoji="1" lang="en-US" altLang="zh-TW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Deutsche </a:t>
            </a:r>
            <a:r>
              <a:rPr lang="en-US" altLang="zh-TW" sz="2400" b="1" dirty="0" err="1" smtClean="0">
                <a:solidFill>
                  <a:schemeClr val="accent1">
                    <a:lumMod val="75000"/>
                  </a:schemeClr>
                </a:solidFill>
              </a:rPr>
              <a:t>Sporthochschule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 Köln</a:t>
            </a:r>
            <a:r>
              <a:rPr lang="zh-TW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kumimoji="1" lang="en-US" altLang="zh-TW" sz="2400" b="1" dirty="0" smtClean="0">
                <a:solidFill>
                  <a:schemeClr val="accent2">
                    <a:lumMod val="75000"/>
                  </a:schemeClr>
                </a:solidFill>
              </a:rPr>
              <a:t>Post Doctoral research</a:t>
            </a:r>
          </a:p>
          <a:p>
            <a:r>
              <a:rPr kumimoji="1" lang="en-US" altLang="zh-TW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</a:t>
            </a:r>
            <a:r>
              <a:rPr kumimoji="1" lang="zh-TW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en-US" altLang="zh-TW" sz="2400" b="1" dirty="0">
                <a:solidFill>
                  <a:schemeClr val="accent2">
                    <a:lumMod val="75000"/>
                  </a:schemeClr>
                </a:solidFill>
              </a:rPr>
              <a:t>-Visit scholar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1035B21-AA93-084F-98E5-078D28CAABB5}"/>
              </a:ext>
            </a:extLst>
          </p:cNvPr>
          <p:cNvSpPr txBox="1"/>
          <p:nvPr/>
        </p:nvSpPr>
        <p:spPr>
          <a:xfrm>
            <a:off x="3077697" y="2797038"/>
            <a:ext cx="86650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zh-TW" sz="2000" b="1" dirty="0">
                <a:solidFill>
                  <a:schemeClr val="bg2">
                    <a:lumMod val="25000"/>
                  </a:schemeClr>
                </a:solidFill>
              </a:rPr>
              <a:t>National Taiwan Normal University </a:t>
            </a:r>
            <a:r>
              <a:rPr kumimoji="1"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–Associate Professor</a:t>
            </a:r>
            <a:endParaRPr kumimoji="1" lang="en-US" altLang="zh-TW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TW" sz="2000" b="1" dirty="0">
                <a:solidFill>
                  <a:schemeClr val="bg2">
                    <a:lumMod val="25000"/>
                  </a:schemeClr>
                </a:solidFill>
              </a:rPr>
              <a:t>Junior High School</a:t>
            </a:r>
            <a:r>
              <a:rPr lang="zh-TW" altLang="zh-TW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–Physical Education Teacher for 5 years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kumimoji="1" lang="en-US" altLang="zh-TW" sz="2000" b="1" dirty="0">
                <a:solidFill>
                  <a:schemeClr val="bg2">
                    <a:lumMod val="25000"/>
                  </a:schemeClr>
                </a:solidFill>
              </a:rPr>
              <a:t>MOE Vocational Senior High School</a:t>
            </a:r>
            <a:r>
              <a:rPr kumimoji="1" lang="zh-TW" alt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kumimoji="1" lang="en" altLang="zh-TW" sz="2000" b="1" dirty="0">
                <a:solidFill>
                  <a:schemeClr val="bg2">
                    <a:lumMod val="25000"/>
                  </a:schemeClr>
                </a:solidFill>
              </a:rPr>
              <a:t>Health and Physical Education Domain</a:t>
            </a:r>
            <a:r>
              <a:rPr kumimoji="1" lang="zh-TW" alt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kumimoji="1" lang="en" altLang="zh-TW" sz="2000" b="1" dirty="0">
                <a:solidFill>
                  <a:schemeClr val="bg2">
                    <a:lumMod val="25000"/>
                  </a:schemeClr>
                </a:solidFill>
              </a:rPr>
              <a:t>Curriculum Guidelines of 12-Year Basic Education </a:t>
            </a:r>
            <a:r>
              <a:rPr kumimoji="1" lang="en" altLang="zh-TW" sz="2000" b="1" dirty="0">
                <a:solidFill>
                  <a:schemeClr val="accent2">
                    <a:lumMod val="75000"/>
                  </a:schemeClr>
                </a:solidFill>
              </a:rPr>
              <a:t>–Convener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kumimoji="1" lang="en-US" altLang="zh-TW" sz="2000" b="1" dirty="0">
                <a:solidFill>
                  <a:schemeClr val="bg2">
                    <a:lumMod val="25000"/>
                  </a:schemeClr>
                </a:solidFill>
              </a:rPr>
              <a:t>MOE Health and Physical Education Domain</a:t>
            </a:r>
            <a:r>
              <a:rPr kumimoji="1" lang="zh-TW" alt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kumimoji="1" lang="en" altLang="zh-TW" sz="2000" b="1" dirty="0">
                <a:solidFill>
                  <a:schemeClr val="bg2">
                    <a:lumMod val="25000"/>
                  </a:schemeClr>
                </a:solidFill>
              </a:rPr>
              <a:t>Curriculum &amp; Instruction Consulting Team </a:t>
            </a:r>
            <a:r>
              <a:rPr kumimoji="1" lang="en" altLang="zh-TW" sz="2000" b="1" dirty="0">
                <a:solidFill>
                  <a:schemeClr val="accent2">
                    <a:lumMod val="75000"/>
                  </a:schemeClr>
                </a:solidFill>
              </a:rPr>
              <a:t>–Board Member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TW" sz="2000" b="1" dirty="0"/>
              <a:t>Spectrum Institute for Teaching and Learning</a:t>
            </a:r>
            <a:r>
              <a:rPr kumimoji="1" lang="en" altLang="zh-TW" sz="2000" b="1" dirty="0">
                <a:solidFill>
                  <a:schemeClr val="accent2">
                    <a:lumMod val="75000"/>
                  </a:schemeClr>
                </a:solidFill>
              </a:rPr>
              <a:t>–Board Member, Vice President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kumimoji="1" lang="en-US" altLang="zh-TW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Taijiguan</a:t>
            </a:r>
            <a:r>
              <a:rPr kumimoji="1"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 – Instructor, Coach,</a:t>
            </a:r>
            <a:r>
              <a:rPr kumimoji="1" lang="zh-TW" alt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kumimoji="1" lang="en" altLang="zh-TW" sz="2000" b="1" dirty="0" err="1">
                <a:solidFill>
                  <a:schemeClr val="accent2">
                    <a:lumMod val="75000"/>
                  </a:schemeClr>
                </a:solidFill>
              </a:rPr>
              <a:t>eferee</a:t>
            </a:r>
            <a:r>
              <a:rPr kumimoji="1"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kumimoji="1" lang="en-US" altLang="zh-TW" sz="2000" b="1" dirty="0"/>
              <a:t>Basketball</a:t>
            </a:r>
            <a:r>
              <a:rPr kumimoji="1"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 – Instructor, Coach,</a:t>
            </a:r>
            <a:r>
              <a:rPr kumimoji="1" lang="zh-TW" alt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kumimoji="1" lang="en" altLang="zh-TW" sz="2000" b="1" dirty="0" err="1">
                <a:solidFill>
                  <a:schemeClr val="accent2">
                    <a:lumMod val="75000"/>
                  </a:schemeClr>
                </a:solidFill>
              </a:rPr>
              <a:t>eferee</a:t>
            </a:r>
            <a:r>
              <a:rPr kumimoji="1"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kumimoji="1"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</a:t>
            </a:r>
            <a:r>
              <a:rPr kumimoji="1" lang="zh-TW" altLang="en-US" sz="2000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endParaRPr kumimoji="1" lang="en-US" altLang="zh-TW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5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3C0F8CD0-6A71-6242-9E17-881442144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695" y="185724"/>
            <a:ext cx="1427227" cy="11226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FAA0C8D5-AAC6-5941-8633-83BA375C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40" y="291817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5400" b="1" dirty="0">
                <a:latin typeface="+mn-lt"/>
              </a:rPr>
              <a:t>When Robin meet Spectrum…</a:t>
            </a:r>
          </a:p>
        </p:txBody>
      </p:sp>
      <p:sp>
        <p:nvSpPr>
          <p:cNvPr id="2" name="向右箭號 1">
            <a:extLst>
              <a:ext uri="{FF2B5EF4-FFF2-40B4-BE49-F238E27FC236}">
                <a16:creationId xmlns:a16="http://schemas.microsoft.com/office/drawing/2014/main" id="{45CBD76E-FF80-1847-AF0C-1FB9B856DF91}"/>
              </a:ext>
            </a:extLst>
          </p:cNvPr>
          <p:cNvSpPr/>
          <p:nvPr/>
        </p:nvSpPr>
        <p:spPr>
          <a:xfrm>
            <a:off x="0" y="3746787"/>
            <a:ext cx="10949108" cy="62132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FE20367E-5CAC-F445-84BE-6BAAEC941642}"/>
              </a:ext>
            </a:extLst>
          </p:cNvPr>
          <p:cNvSpPr/>
          <p:nvPr/>
        </p:nvSpPr>
        <p:spPr>
          <a:xfrm>
            <a:off x="1724756" y="3868904"/>
            <a:ext cx="353158" cy="357554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7B6BB75-39BF-8341-B207-05182FC83D6B}"/>
              </a:ext>
            </a:extLst>
          </p:cNvPr>
          <p:cNvSpPr txBox="1"/>
          <p:nvPr/>
        </p:nvSpPr>
        <p:spPr>
          <a:xfrm>
            <a:off x="1374530" y="331245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/>
              <a:t>1995</a:t>
            </a:r>
            <a:endParaRPr kumimoji="1" lang="zh-TW" altLang="en-US" sz="32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42200C1D-E163-5E49-9865-8FF3441F76E7}"/>
              </a:ext>
            </a:extLst>
          </p:cNvPr>
          <p:cNvSpPr/>
          <p:nvPr/>
        </p:nvSpPr>
        <p:spPr>
          <a:xfrm>
            <a:off x="4100145" y="3847411"/>
            <a:ext cx="353158" cy="357554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9599D81-6ACA-214E-B4D0-7E82EF0D9590}"/>
              </a:ext>
            </a:extLst>
          </p:cNvPr>
          <p:cNvSpPr txBox="1"/>
          <p:nvPr/>
        </p:nvSpPr>
        <p:spPr>
          <a:xfrm>
            <a:off x="3802670" y="415026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/>
              <a:t>1996</a:t>
            </a:r>
            <a:endParaRPr kumimoji="1" lang="zh-TW" altLang="en-US" sz="32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AE71720E-DAD3-5841-B388-C193E076BEC8}"/>
              </a:ext>
            </a:extLst>
          </p:cNvPr>
          <p:cNvSpPr/>
          <p:nvPr/>
        </p:nvSpPr>
        <p:spPr>
          <a:xfrm>
            <a:off x="6406660" y="3857181"/>
            <a:ext cx="353158" cy="357554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CB0746F-75E0-1D41-A280-8C789ADE027E}"/>
              </a:ext>
            </a:extLst>
          </p:cNvPr>
          <p:cNvSpPr txBox="1"/>
          <p:nvPr/>
        </p:nvSpPr>
        <p:spPr>
          <a:xfrm>
            <a:off x="6091667" y="3413413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/>
              <a:t>2000</a:t>
            </a:r>
            <a:endParaRPr kumimoji="1" lang="zh-TW" altLang="en-US" sz="32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3DE1045F-914B-C848-AE76-ACEA8D3A8B26}"/>
              </a:ext>
            </a:extLst>
          </p:cNvPr>
          <p:cNvSpPr/>
          <p:nvPr/>
        </p:nvSpPr>
        <p:spPr>
          <a:xfrm>
            <a:off x="8530735" y="3875741"/>
            <a:ext cx="353158" cy="357554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8927FB3-44A3-F34D-AF93-97DC7F5EB96F}"/>
              </a:ext>
            </a:extLst>
          </p:cNvPr>
          <p:cNvSpPr txBox="1"/>
          <p:nvPr/>
        </p:nvSpPr>
        <p:spPr>
          <a:xfrm>
            <a:off x="8211243" y="412321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/>
              <a:t>2010</a:t>
            </a:r>
            <a:endParaRPr kumimoji="1" lang="zh-TW" altLang="en-US" sz="32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EBA7428-DA70-324E-A0F6-829F0B81CE0B}"/>
              </a:ext>
            </a:extLst>
          </p:cNvPr>
          <p:cNvSpPr txBox="1"/>
          <p:nvPr/>
        </p:nvSpPr>
        <p:spPr>
          <a:xfrm>
            <a:off x="10949108" y="3733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/>
              <a:t>Now</a:t>
            </a:r>
            <a:endParaRPr kumimoji="1" lang="zh-TW" altLang="en-US" sz="32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85E556F-907B-0941-B975-33E0B949378C}"/>
              </a:ext>
            </a:extLst>
          </p:cNvPr>
          <p:cNvSpPr txBox="1"/>
          <p:nvPr/>
        </p:nvSpPr>
        <p:spPr>
          <a:xfrm>
            <a:off x="155576" y="299681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000" dirty="0"/>
              <a:t>meet spectrum…</a:t>
            </a:r>
            <a:endParaRPr lang="zh-TW" altLang="en-US" sz="20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3A84421-6002-F447-A9B5-3CB39A40C94F}"/>
              </a:ext>
            </a:extLst>
          </p:cNvPr>
          <p:cNvSpPr txBox="1"/>
          <p:nvPr/>
        </p:nvSpPr>
        <p:spPr>
          <a:xfrm>
            <a:off x="3377943" y="4618212"/>
            <a:ext cx="30287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use</a:t>
            </a:r>
            <a:r>
              <a:rPr lang="en-US" altLang="zh-TW" sz="2000" dirty="0"/>
              <a:t>d</a:t>
            </a:r>
            <a:r>
              <a:rPr lang="zh-TW" altLang="en-US" sz="2000" dirty="0"/>
              <a:t> spectrum </a:t>
            </a:r>
            <a:r>
              <a:rPr lang="en-US" altLang="zh-TW" sz="2000" dirty="0"/>
              <a:t>in</a:t>
            </a:r>
            <a:r>
              <a:rPr lang="zh-TW" altLang="en-US" sz="2000" dirty="0"/>
              <a:t> </a:t>
            </a:r>
            <a:r>
              <a:rPr lang="en-US" altLang="zh-TW" sz="2000" dirty="0"/>
              <a:t>sport</a:t>
            </a:r>
            <a:r>
              <a:rPr lang="zh-TW" altLang="en-US" sz="2000" dirty="0"/>
              <a:t> </a:t>
            </a:r>
            <a:r>
              <a:rPr lang="en-US" altLang="zh-TW" sz="2000" dirty="0"/>
              <a:t>course…</a:t>
            </a:r>
            <a:endParaRPr lang="zh-TW" altLang="en-US" sz="20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BED68A2-1BBD-C34F-9885-835395AD0F52}"/>
              </a:ext>
            </a:extLst>
          </p:cNvPr>
          <p:cNvSpPr txBox="1"/>
          <p:nvPr/>
        </p:nvSpPr>
        <p:spPr>
          <a:xfrm>
            <a:off x="4832090" y="2832488"/>
            <a:ext cx="1903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/>
              <a:t>use</a:t>
            </a:r>
            <a:r>
              <a:rPr lang="en-US" altLang="zh-TW" sz="1800" dirty="0"/>
              <a:t>d</a:t>
            </a:r>
            <a:r>
              <a:rPr lang="zh-TW" altLang="en-US" sz="1800" dirty="0"/>
              <a:t> spectrum </a:t>
            </a:r>
            <a:r>
              <a:rPr lang="en-US" altLang="zh-TW" sz="1800" dirty="0"/>
              <a:t>in</a:t>
            </a:r>
            <a:r>
              <a:rPr lang="zh-TW" altLang="en-US" sz="1800" dirty="0"/>
              <a:t> </a:t>
            </a:r>
            <a:r>
              <a:rPr lang="en-US" altLang="zh-TW" sz="1800" dirty="0"/>
              <a:t>PETE…</a:t>
            </a:r>
            <a:endParaRPr lang="zh-TW" altLang="en-US" sz="18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4526967-B79E-9643-9C58-C96236A2D518}"/>
              </a:ext>
            </a:extLst>
          </p:cNvPr>
          <p:cNvSpPr txBox="1"/>
          <p:nvPr/>
        </p:nvSpPr>
        <p:spPr>
          <a:xfrm>
            <a:off x="7310867" y="4587042"/>
            <a:ext cx="4703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000" dirty="0"/>
              <a:t>Sara came to NTNU</a:t>
            </a:r>
            <a:r>
              <a:rPr lang="en-US" altLang="zh-TW" sz="2000" dirty="0"/>
              <a:t>…</a:t>
            </a:r>
            <a:endParaRPr lang="zh-TW" altLang="en-US" sz="2000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92A754A2-36F1-2E44-BB30-234BA55ED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01" y="1472366"/>
            <a:ext cx="1679283" cy="190449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23E2862B-A386-E446-8352-78B5DCEE73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8875" r="10769" b="13989"/>
          <a:stretch/>
        </p:blipFill>
        <p:spPr>
          <a:xfrm rot="5400000">
            <a:off x="1803103" y="1640613"/>
            <a:ext cx="2091706" cy="1427227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765D4047-6CF3-924B-8D57-D14B608CA4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" r="2393" b="6923"/>
          <a:stretch/>
        </p:blipFill>
        <p:spPr>
          <a:xfrm rot="5400000">
            <a:off x="1511392" y="4879624"/>
            <a:ext cx="2163330" cy="1502917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AC5AA04B-7BEC-9E47-B292-D3D8B95FC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03" y="4926922"/>
            <a:ext cx="2599021" cy="17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5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26F3D9-4815-4C1E-9916-EB47F1BF1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4800" b="1" dirty="0">
                <a:latin typeface="+mn-lt"/>
              </a:rPr>
              <a:t>How to become a </a:t>
            </a:r>
            <a:r>
              <a:rPr lang="zh-TW" altLang="en-US" sz="4800" b="1" dirty="0">
                <a:latin typeface="+mn-lt"/>
              </a:rPr>
              <a:t> </a:t>
            </a:r>
            <a:r>
              <a:rPr lang="en-US" altLang="zh-TW" sz="4800" b="1" dirty="0">
                <a:latin typeface="+mn-lt"/>
              </a:rPr>
              <a:t>official teacher in Taiwan</a:t>
            </a:r>
            <a:endParaRPr lang="zh-TW" altLang="en-US" sz="4800" b="1" dirty="0">
              <a:latin typeface="+mn-lt"/>
            </a:endParaRPr>
          </a:p>
        </p:txBody>
      </p:sp>
      <p:grpSp>
        <p:nvGrpSpPr>
          <p:cNvPr id="4" name="îṣļîḋè">
            <a:extLst>
              <a:ext uri="{FF2B5EF4-FFF2-40B4-BE49-F238E27FC236}">
                <a16:creationId xmlns:a16="http://schemas.microsoft.com/office/drawing/2014/main" id="{D0340DE0-CFE0-4BE1-96A6-3D220F50E490}"/>
              </a:ext>
            </a:extLst>
          </p:cNvPr>
          <p:cNvGrpSpPr/>
          <p:nvPr/>
        </p:nvGrpSpPr>
        <p:grpSpPr>
          <a:xfrm>
            <a:off x="4878343" y="2055813"/>
            <a:ext cx="2421103" cy="4616641"/>
            <a:chOff x="4715384" y="1839132"/>
            <a:chExt cx="3095624" cy="3817943"/>
          </a:xfrm>
        </p:grpSpPr>
        <p:grpSp>
          <p:nvGrpSpPr>
            <p:cNvPr id="42" name="ïšlïḋe">
              <a:extLst>
                <a:ext uri="{FF2B5EF4-FFF2-40B4-BE49-F238E27FC236}">
                  <a16:creationId xmlns:a16="http://schemas.microsoft.com/office/drawing/2014/main" id="{69EEE63D-008A-4C8C-A805-1D4F18C728B8}"/>
                </a:ext>
              </a:extLst>
            </p:cNvPr>
            <p:cNvGrpSpPr/>
            <p:nvPr/>
          </p:nvGrpSpPr>
          <p:grpSpPr>
            <a:xfrm>
              <a:off x="4715384" y="4643694"/>
              <a:ext cx="3095624" cy="1013381"/>
              <a:chOff x="4889500" y="4559301"/>
              <a:chExt cx="2400300" cy="1392238"/>
            </a:xfrm>
          </p:grpSpPr>
          <p:sp>
            <p:nvSpPr>
              <p:cNvPr id="68" name="iṧlïḍe">
                <a:extLst>
                  <a:ext uri="{FF2B5EF4-FFF2-40B4-BE49-F238E27FC236}">
                    <a16:creationId xmlns:a16="http://schemas.microsoft.com/office/drawing/2014/main" id="{5FEF5578-03F5-48B1-AE0E-C55B8D032E38}"/>
                  </a:ext>
                </a:extLst>
              </p:cNvPr>
              <p:cNvSpPr/>
              <p:nvPr/>
            </p:nvSpPr>
            <p:spPr bwMode="auto">
              <a:xfrm>
                <a:off x="5365750" y="4797426"/>
                <a:ext cx="723900" cy="552450"/>
              </a:xfrm>
              <a:custGeom>
                <a:avLst/>
                <a:gdLst>
                  <a:gd name="T0" fmla="*/ 456 w 456"/>
                  <a:gd name="T1" fmla="*/ 0 h 348"/>
                  <a:gd name="T2" fmla="*/ 456 w 456"/>
                  <a:gd name="T3" fmla="*/ 123 h 348"/>
                  <a:gd name="T4" fmla="*/ 0 w 456"/>
                  <a:gd name="T5" fmla="*/ 348 h 348"/>
                  <a:gd name="T6" fmla="*/ 0 w 456"/>
                  <a:gd name="T7" fmla="*/ 229 h 348"/>
                  <a:gd name="T8" fmla="*/ 456 w 456"/>
                  <a:gd name="T9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6" h="348">
                    <a:moveTo>
                      <a:pt x="456" y="0"/>
                    </a:moveTo>
                    <a:lnTo>
                      <a:pt x="456" y="123"/>
                    </a:lnTo>
                    <a:lnTo>
                      <a:pt x="0" y="348"/>
                    </a:lnTo>
                    <a:lnTo>
                      <a:pt x="0" y="229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9" name="ïṣḷiďé">
                <a:extLst>
                  <a:ext uri="{FF2B5EF4-FFF2-40B4-BE49-F238E27FC236}">
                    <a16:creationId xmlns:a16="http://schemas.microsoft.com/office/drawing/2014/main" id="{91C7EA16-AB12-449F-A36E-DDC8829F30E8}"/>
                  </a:ext>
                </a:extLst>
              </p:cNvPr>
              <p:cNvSpPr/>
              <p:nvPr/>
            </p:nvSpPr>
            <p:spPr bwMode="auto">
              <a:xfrm>
                <a:off x="4889500" y="4797426"/>
                <a:ext cx="1922463" cy="1154113"/>
              </a:xfrm>
              <a:custGeom>
                <a:avLst/>
                <a:gdLst>
                  <a:gd name="T0" fmla="*/ 1211 w 1211"/>
                  <a:gd name="T1" fmla="*/ 229 h 727"/>
                  <a:gd name="T2" fmla="*/ 1211 w 1211"/>
                  <a:gd name="T3" fmla="*/ 348 h 727"/>
                  <a:gd name="T4" fmla="*/ 756 w 1211"/>
                  <a:gd name="T5" fmla="*/ 123 h 727"/>
                  <a:gd name="T6" fmla="*/ 756 w 1211"/>
                  <a:gd name="T7" fmla="*/ 0 h 727"/>
                  <a:gd name="T8" fmla="*/ 1211 w 1211"/>
                  <a:gd name="T9" fmla="*/ 229 h 727"/>
                  <a:gd name="T10" fmla="*/ 0 w 1211"/>
                  <a:gd name="T11" fmla="*/ 348 h 727"/>
                  <a:gd name="T12" fmla="*/ 756 w 1211"/>
                  <a:gd name="T13" fmla="*/ 727 h 727"/>
                  <a:gd name="T14" fmla="*/ 756 w 1211"/>
                  <a:gd name="T15" fmla="*/ 603 h 727"/>
                  <a:gd name="T16" fmla="*/ 0 w 1211"/>
                  <a:gd name="T17" fmla="*/ 229 h 727"/>
                  <a:gd name="T18" fmla="*/ 0 w 1211"/>
                  <a:gd name="T19" fmla="*/ 348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1" h="727">
                    <a:moveTo>
                      <a:pt x="1211" y="229"/>
                    </a:moveTo>
                    <a:lnTo>
                      <a:pt x="1211" y="348"/>
                    </a:lnTo>
                    <a:lnTo>
                      <a:pt x="756" y="123"/>
                    </a:lnTo>
                    <a:lnTo>
                      <a:pt x="756" y="0"/>
                    </a:lnTo>
                    <a:lnTo>
                      <a:pt x="1211" y="229"/>
                    </a:lnTo>
                    <a:close/>
                    <a:moveTo>
                      <a:pt x="0" y="348"/>
                    </a:moveTo>
                    <a:lnTo>
                      <a:pt x="756" y="727"/>
                    </a:lnTo>
                    <a:lnTo>
                      <a:pt x="756" y="603"/>
                    </a:lnTo>
                    <a:lnTo>
                      <a:pt x="0" y="229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0" name="îSļîḍé">
                <a:extLst>
                  <a:ext uri="{FF2B5EF4-FFF2-40B4-BE49-F238E27FC236}">
                    <a16:creationId xmlns:a16="http://schemas.microsoft.com/office/drawing/2014/main" id="{6ADF2AC5-7D0B-4CD7-AC21-04F11D2D53B6}"/>
                  </a:ext>
                </a:extLst>
              </p:cNvPr>
              <p:cNvSpPr/>
              <p:nvPr/>
            </p:nvSpPr>
            <p:spPr bwMode="auto">
              <a:xfrm>
                <a:off x="6089650" y="5160963"/>
                <a:ext cx="1200150" cy="790575"/>
              </a:xfrm>
              <a:custGeom>
                <a:avLst/>
                <a:gdLst>
                  <a:gd name="T0" fmla="*/ 756 w 756"/>
                  <a:gd name="T1" fmla="*/ 0 h 498"/>
                  <a:gd name="T2" fmla="*/ 756 w 756"/>
                  <a:gd name="T3" fmla="*/ 119 h 498"/>
                  <a:gd name="T4" fmla="*/ 0 w 756"/>
                  <a:gd name="T5" fmla="*/ 498 h 498"/>
                  <a:gd name="T6" fmla="*/ 0 w 756"/>
                  <a:gd name="T7" fmla="*/ 374 h 498"/>
                  <a:gd name="T8" fmla="*/ 756 w 756"/>
                  <a:gd name="T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6" h="498">
                    <a:moveTo>
                      <a:pt x="756" y="0"/>
                    </a:moveTo>
                    <a:lnTo>
                      <a:pt x="756" y="119"/>
                    </a:lnTo>
                    <a:lnTo>
                      <a:pt x="0" y="498"/>
                    </a:lnTo>
                    <a:lnTo>
                      <a:pt x="0" y="37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1" name="ïṥḷîḓe">
                <a:extLst>
                  <a:ext uri="{FF2B5EF4-FFF2-40B4-BE49-F238E27FC236}">
                    <a16:creationId xmlns:a16="http://schemas.microsoft.com/office/drawing/2014/main" id="{E356E716-EC74-4211-A304-B062F0FCAEF8}"/>
                  </a:ext>
                </a:extLst>
              </p:cNvPr>
              <p:cNvSpPr/>
              <p:nvPr/>
            </p:nvSpPr>
            <p:spPr bwMode="auto">
              <a:xfrm>
                <a:off x="4889500" y="4559301"/>
                <a:ext cx="2400300" cy="1195388"/>
              </a:xfrm>
              <a:custGeom>
                <a:avLst/>
                <a:gdLst>
                  <a:gd name="T0" fmla="*/ 756 w 1512"/>
                  <a:gd name="T1" fmla="*/ 0 h 753"/>
                  <a:gd name="T2" fmla="*/ 1512 w 1512"/>
                  <a:gd name="T3" fmla="*/ 379 h 753"/>
                  <a:gd name="T4" fmla="*/ 756 w 1512"/>
                  <a:gd name="T5" fmla="*/ 753 h 753"/>
                  <a:gd name="T6" fmla="*/ 0 w 1512"/>
                  <a:gd name="T7" fmla="*/ 379 h 753"/>
                  <a:gd name="T8" fmla="*/ 756 w 1512"/>
                  <a:gd name="T9" fmla="*/ 0 h 753"/>
                  <a:gd name="T10" fmla="*/ 300 w 1512"/>
                  <a:gd name="T11" fmla="*/ 379 h 753"/>
                  <a:gd name="T12" fmla="*/ 756 w 1512"/>
                  <a:gd name="T13" fmla="*/ 604 h 753"/>
                  <a:gd name="T14" fmla="*/ 1211 w 1512"/>
                  <a:gd name="T15" fmla="*/ 379 h 753"/>
                  <a:gd name="T16" fmla="*/ 756 w 1512"/>
                  <a:gd name="T17" fmla="*/ 150 h 753"/>
                  <a:gd name="T18" fmla="*/ 300 w 1512"/>
                  <a:gd name="T19" fmla="*/ 379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2" h="753">
                    <a:moveTo>
                      <a:pt x="756" y="0"/>
                    </a:moveTo>
                    <a:lnTo>
                      <a:pt x="1512" y="379"/>
                    </a:lnTo>
                    <a:lnTo>
                      <a:pt x="756" y="753"/>
                    </a:lnTo>
                    <a:lnTo>
                      <a:pt x="0" y="379"/>
                    </a:lnTo>
                    <a:lnTo>
                      <a:pt x="756" y="0"/>
                    </a:lnTo>
                    <a:close/>
                    <a:moveTo>
                      <a:pt x="300" y="379"/>
                    </a:moveTo>
                    <a:lnTo>
                      <a:pt x="756" y="604"/>
                    </a:lnTo>
                    <a:lnTo>
                      <a:pt x="1211" y="379"/>
                    </a:lnTo>
                    <a:lnTo>
                      <a:pt x="756" y="150"/>
                    </a:lnTo>
                    <a:lnTo>
                      <a:pt x="300" y="37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3" name="iš1iḍè">
              <a:extLst>
                <a:ext uri="{FF2B5EF4-FFF2-40B4-BE49-F238E27FC236}">
                  <a16:creationId xmlns:a16="http://schemas.microsoft.com/office/drawing/2014/main" id="{7BB1C1CF-AD4E-4CE9-B63D-71573567CB92}"/>
                </a:ext>
              </a:extLst>
            </p:cNvPr>
            <p:cNvGrpSpPr/>
            <p:nvPr/>
          </p:nvGrpSpPr>
          <p:grpSpPr>
            <a:xfrm>
              <a:off x="4715384" y="4085097"/>
              <a:ext cx="3095624" cy="1008762"/>
              <a:chOff x="4889500" y="3152776"/>
              <a:chExt cx="2400300" cy="1385888"/>
            </a:xfrm>
          </p:grpSpPr>
          <p:sp>
            <p:nvSpPr>
              <p:cNvPr id="64" name="i$1iḋê">
                <a:extLst>
                  <a:ext uri="{FF2B5EF4-FFF2-40B4-BE49-F238E27FC236}">
                    <a16:creationId xmlns:a16="http://schemas.microsoft.com/office/drawing/2014/main" id="{7E7AAA73-E3D7-4843-83A7-D506E7A4701A}"/>
                  </a:ext>
                </a:extLst>
              </p:cNvPr>
              <p:cNvSpPr/>
              <p:nvPr/>
            </p:nvSpPr>
            <p:spPr bwMode="auto">
              <a:xfrm>
                <a:off x="5365750" y="3390901"/>
                <a:ext cx="723900" cy="552450"/>
              </a:xfrm>
              <a:custGeom>
                <a:avLst/>
                <a:gdLst>
                  <a:gd name="T0" fmla="*/ 456 w 456"/>
                  <a:gd name="T1" fmla="*/ 0 h 348"/>
                  <a:gd name="T2" fmla="*/ 456 w 456"/>
                  <a:gd name="T3" fmla="*/ 119 h 348"/>
                  <a:gd name="T4" fmla="*/ 0 w 456"/>
                  <a:gd name="T5" fmla="*/ 348 h 348"/>
                  <a:gd name="T6" fmla="*/ 0 w 456"/>
                  <a:gd name="T7" fmla="*/ 225 h 348"/>
                  <a:gd name="T8" fmla="*/ 456 w 456"/>
                  <a:gd name="T9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6" h="348">
                    <a:moveTo>
                      <a:pt x="456" y="0"/>
                    </a:moveTo>
                    <a:lnTo>
                      <a:pt x="456" y="119"/>
                    </a:lnTo>
                    <a:lnTo>
                      <a:pt x="0" y="348"/>
                    </a:lnTo>
                    <a:lnTo>
                      <a:pt x="0" y="225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5" name="iṣlíḓé">
                <a:extLst>
                  <a:ext uri="{FF2B5EF4-FFF2-40B4-BE49-F238E27FC236}">
                    <a16:creationId xmlns:a16="http://schemas.microsoft.com/office/drawing/2014/main" id="{555CCCB0-2EAF-4820-ACCF-48BB9AEE371F}"/>
                  </a:ext>
                </a:extLst>
              </p:cNvPr>
              <p:cNvSpPr/>
              <p:nvPr/>
            </p:nvSpPr>
            <p:spPr bwMode="auto">
              <a:xfrm>
                <a:off x="4889500" y="3390901"/>
                <a:ext cx="1922463" cy="1147763"/>
              </a:xfrm>
              <a:custGeom>
                <a:avLst/>
                <a:gdLst>
                  <a:gd name="T0" fmla="*/ 1211 w 1211"/>
                  <a:gd name="T1" fmla="*/ 225 h 723"/>
                  <a:gd name="T2" fmla="*/ 1211 w 1211"/>
                  <a:gd name="T3" fmla="*/ 348 h 723"/>
                  <a:gd name="T4" fmla="*/ 756 w 1211"/>
                  <a:gd name="T5" fmla="*/ 119 h 723"/>
                  <a:gd name="T6" fmla="*/ 756 w 1211"/>
                  <a:gd name="T7" fmla="*/ 0 h 723"/>
                  <a:gd name="T8" fmla="*/ 1211 w 1211"/>
                  <a:gd name="T9" fmla="*/ 225 h 723"/>
                  <a:gd name="T10" fmla="*/ 0 w 1211"/>
                  <a:gd name="T11" fmla="*/ 348 h 723"/>
                  <a:gd name="T12" fmla="*/ 756 w 1211"/>
                  <a:gd name="T13" fmla="*/ 723 h 723"/>
                  <a:gd name="T14" fmla="*/ 756 w 1211"/>
                  <a:gd name="T15" fmla="*/ 599 h 723"/>
                  <a:gd name="T16" fmla="*/ 0 w 1211"/>
                  <a:gd name="T17" fmla="*/ 225 h 723"/>
                  <a:gd name="T18" fmla="*/ 0 w 1211"/>
                  <a:gd name="T19" fmla="*/ 348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1" h="723">
                    <a:moveTo>
                      <a:pt x="1211" y="225"/>
                    </a:moveTo>
                    <a:lnTo>
                      <a:pt x="1211" y="348"/>
                    </a:lnTo>
                    <a:lnTo>
                      <a:pt x="756" y="119"/>
                    </a:lnTo>
                    <a:lnTo>
                      <a:pt x="756" y="0"/>
                    </a:lnTo>
                    <a:lnTo>
                      <a:pt x="1211" y="225"/>
                    </a:lnTo>
                    <a:close/>
                    <a:moveTo>
                      <a:pt x="0" y="348"/>
                    </a:moveTo>
                    <a:lnTo>
                      <a:pt x="756" y="723"/>
                    </a:lnTo>
                    <a:lnTo>
                      <a:pt x="756" y="599"/>
                    </a:lnTo>
                    <a:lnTo>
                      <a:pt x="0" y="225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6" name="iṥlíḍe">
                <a:extLst>
                  <a:ext uri="{FF2B5EF4-FFF2-40B4-BE49-F238E27FC236}">
                    <a16:creationId xmlns:a16="http://schemas.microsoft.com/office/drawing/2014/main" id="{90D8227B-C523-4E90-AA58-A531B4BCFE46}"/>
                  </a:ext>
                </a:extLst>
              </p:cNvPr>
              <p:cNvSpPr/>
              <p:nvPr/>
            </p:nvSpPr>
            <p:spPr bwMode="auto">
              <a:xfrm>
                <a:off x="6089650" y="3748088"/>
                <a:ext cx="1200150" cy="790575"/>
              </a:xfrm>
              <a:custGeom>
                <a:avLst/>
                <a:gdLst>
                  <a:gd name="T0" fmla="*/ 756 w 756"/>
                  <a:gd name="T1" fmla="*/ 0 h 498"/>
                  <a:gd name="T2" fmla="*/ 756 w 756"/>
                  <a:gd name="T3" fmla="*/ 123 h 498"/>
                  <a:gd name="T4" fmla="*/ 0 w 756"/>
                  <a:gd name="T5" fmla="*/ 498 h 498"/>
                  <a:gd name="T6" fmla="*/ 0 w 756"/>
                  <a:gd name="T7" fmla="*/ 374 h 498"/>
                  <a:gd name="T8" fmla="*/ 756 w 756"/>
                  <a:gd name="T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6" h="498">
                    <a:moveTo>
                      <a:pt x="756" y="0"/>
                    </a:moveTo>
                    <a:lnTo>
                      <a:pt x="756" y="123"/>
                    </a:lnTo>
                    <a:lnTo>
                      <a:pt x="0" y="498"/>
                    </a:lnTo>
                    <a:lnTo>
                      <a:pt x="0" y="37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7" name="íšļíḓé">
                <a:extLst>
                  <a:ext uri="{FF2B5EF4-FFF2-40B4-BE49-F238E27FC236}">
                    <a16:creationId xmlns:a16="http://schemas.microsoft.com/office/drawing/2014/main" id="{C96BCB49-2B48-4AAD-8E23-CC75768421D3}"/>
                  </a:ext>
                </a:extLst>
              </p:cNvPr>
              <p:cNvSpPr/>
              <p:nvPr/>
            </p:nvSpPr>
            <p:spPr bwMode="auto">
              <a:xfrm>
                <a:off x="4889500" y="3152776"/>
                <a:ext cx="2400300" cy="1189038"/>
              </a:xfrm>
              <a:custGeom>
                <a:avLst/>
                <a:gdLst>
                  <a:gd name="T0" fmla="*/ 756 w 1512"/>
                  <a:gd name="T1" fmla="*/ 0 h 749"/>
                  <a:gd name="T2" fmla="*/ 1512 w 1512"/>
                  <a:gd name="T3" fmla="*/ 375 h 749"/>
                  <a:gd name="T4" fmla="*/ 756 w 1512"/>
                  <a:gd name="T5" fmla="*/ 749 h 749"/>
                  <a:gd name="T6" fmla="*/ 0 w 1512"/>
                  <a:gd name="T7" fmla="*/ 375 h 749"/>
                  <a:gd name="T8" fmla="*/ 756 w 1512"/>
                  <a:gd name="T9" fmla="*/ 0 h 749"/>
                  <a:gd name="T10" fmla="*/ 300 w 1512"/>
                  <a:gd name="T11" fmla="*/ 375 h 749"/>
                  <a:gd name="T12" fmla="*/ 756 w 1512"/>
                  <a:gd name="T13" fmla="*/ 604 h 749"/>
                  <a:gd name="T14" fmla="*/ 1211 w 1512"/>
                  <a:gd name="T15" fmla="*/ 375 h 749"/>
                  <a:gd name="T16" fmla="*/ 756 w 1512"/>
                  <a:gd name="T17" fmla="*/ 150 h 749"/>
                  <a:gd name="T18" fmla="*/ 300 w 1512"/>
                  <a:gd name="T19" fmla="*/ 375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2" h="749">
                    <a:moveTo>
                      <a:pt x="756" y="0"/>
                    </a:moveTo>
                    <a:lnTo>
                      <a:pt x="1512" y="375"/>
                    </a:lnTo>
                    <a:lnTo>
                      <a:pt x="756" y="749"/>
                    </a:lnTo>
                    <a:lnTo>
                      <a:pt x="0" y="375"/>
                    </a:lnTo>
                    <a:lnTo>
                      <a:pt x="756" y="0"/>
                    </a:lnTo>
                    <a:close/>
                    <a:moveTo>
                      <a:pt x="300" y="375"/>
                    </a:moveTo>
                    <a:lnTo>
                      <a:pt x="756" y="604"/>
                    </a:lnTo>
                    <a:lnTo>
                      <a:pt x="1211" y="375"/>
                    </a:lnTo>
                    <a:lnTo>
                      <a:pt x="756" y="150"/>
                    </a:lnTo>
                    <a:lnTo>
                      <a:pt x="300" y="37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4" name="ïṧ1íďê">
              <a:extLst>
                <a:ext uri="{FF2B5EF4-FFF2-40B4-BE49-F238E27FC236}">
                  <a16:creationId xmlns:a16="http://schemas.microsoft.com/office/drawing/2014/main" id="{5ACB9F4A-976F-4505-A8AE-305FFA31C7D4}"/>
                </a:ext>
              </a:extLst>
            </p:cNvPr>
            <p:cNvGrpSpPr/>
            <p:nvPr/>
          </p:nvGrpSpPr>
          <p:grpSpPr>
            <a:xfrm>
              <a:off x="4715384" y="3521876"/>
              <a:ext cx="3095624" cy="1013381"/>
              <a:chOff x="4889500" y="4090988"/>
              <a:chExt cx="2400300" cy="1392238"/>
            </a:xfrm>
          </p:grpSpPr>
          <p:sp>
            <p:nvSpPr>
              <p:cNvPr id="60" name="ïṩlîḓe">
                <a:extLst>
                  <a:ext uri="{FF2B5EF4-FFF2-40B4-BE49-F238E27FC236}">
                    <a16:creationId xmlns:a16="http://schemas.microsoft.com/office/drawing/2014/main" id="{EC3612C1-B2AF-4A77-8897-DD6B16F357A5}"/>
                  </a:ext>
                </a:extLst>
              </p:cNvPr>
              <p:cNvSpPr/>
              <p:nvPr/>
            </p:nvSpPr>
            <p:spPr bwMode="auto">
              <a:xfrm>
                <a:off x="5365750" y="4329113"/>
                <a:ext cx="723900" cy="552450"/>
              </a:xfrm>
              <a:custGeom>
                <a:avLst/>
                <a:gdLst>
                  <a:gd name="T0" fmla="*/ 456 w 456"/>
                  <a:gd name="T1" fmla="*/ 0 h 348"/>
                  <a:gd name="T2" fmla="*/ 456 w 456"/>
                  <a:gd name="T3" fmla="*/ 123 h 348"/>
                  <a:gd name="T4" fmla="*/ 0 w 456"/>
                  <a:gd name="T5" fmla="*/ 348 h 348"/>
                  <a:gd name="T6" fmla="*/ 0 w 456"/>
                  <a:gd name="T7" fmla="*/ 224 h 348"/>
                  <a:gd name="T8" fmla="*/ 456 w 456"/>
                  <a:gd name="T9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6" h="348">
                    <a:moveTo>
                      <a:pt x="456" y="0"/>
                    </a:moveTo>
                    <a:lnTo>
                      <a:pt x="456" y="123"/>
                    </a:lnTo>
                    <a:lnTo>
                      <a:pt x="0" y="348"/>
                    </a:lnTo>
                    <a:lnTo>
                      <a:pt x="0" y="224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1" name="ïśliḑé">
                <a:extLst>
                  <a:ext uri="{FF2B5EF4-FFF2-40B4-BE49-F238E27FC236}">
                    <a16:creationId xmlns:a16="http://schemas.microsoft.com/office/drawing/2014/main" id="{C663CBDA-7C62-4C56-A2EA-2716968F2AA1}"/>
                  </a:ext>
                </a:extLst>
              </p:cNvPr>
              <p:cNvSpPr/>
              <p:nvPr/>
            </p:nvSpPr>
            <p:spPr bwMode="auto">
              <a:xfrm>
                <a:off x="4889500" y="4329113"/>
                <a:ext cx="1922463" cy="1154113"/>
              </a:xfrm>
              <a:custGeom>
                <a:avLst/>
                <a:gdLst>
                  <a:gd name="T0" fmla="*/ 1211 w 1211"/>
                  <a:gd name="T1" fmla="*/ 224 h 727"/>
                  <a:gd name="T2" fmla="*/ 1211 w 1211"/>
                  <a:gd name="T3" fmla="*/ 348 h 727"/>
                  <a:gd name="T4" fmla="*/ 756 w 1211"/>
                  <a:gd name="T5" fmla="*/ 123 h 727"/>
                  <a:gd name="T6" fmla="*/ 756 w 1211"/>
                  <a:gd name="T7" fmla="*/ 0 h 727"/>
                  <a:gd name="T8" fmla="*/ 1211 w 1211"/>
                  <a:gd name="T9" fmla="*/ 224 h 727"/>
                  <a:gd name="T10" fmla="*/ 0 w 1211"/>
                  <a:gd name="T11" fmla="*/ 348 h 727"/>
                  <a:gd name="T12" fmla="*/ 756 w 1211"/>
                  <a:gd name="T13" fmla="*/ 727 h 727"/>
                  <a:gd name="T14" fmla="*/ 756 w 1211"/>
                  <a:gd name="T15" fmla="*/ 603 h 727"/>
                  <a:gd name="T16" fmla="*/ 0 w 1211"/>
                  <a:gd name="T17" fmla="*/ 224 h 727"/>
                  <a:gd name="T18" fmla="*/ 0 w 1211"/>
                  <a:gd name="T19" fmla="*/ 348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1" h="727">
                    <a:moveTo>
                      <a:pt x="1211" y="224"/>
                    </a:moveTo>
                    <a:lnTo>
                      <a:pt x="1211" y="348"/>
                    </a:lnTo>
                    <a:lnTo>
                      <a:pt x="756" y="123"/>
                    </a:lnTo>
                    <a:lnTo>
                      <a:pt x="756" y="0"/>
                    </a:lnTo>
                    <a:lnTo>
                      <a:pt x="1211" y="224"/>
                    </a:lnTo>
                    <a:close/>
                    <a:moveTo>
                      <a:pt x="0" y="348"/>
                    </a:moveTo>
                    <a:lnTo>
                      <a:pt x="756" y="727"/>
                    </a:lnTo>
                    <a:lnTo>
                      <a:pt x="756" y="603"/>
                    </a:lnTo>
                    <a:lnTo>
                      <a:pt x="0" y="224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2" name="îṡļïḑè">
                <a:extLst>
                  <a:ext uri="{FF2B5EF4-FFF2-40B4-BE49-F238E27FC236}">
                    <a16:creationId xmlns:a16="http://schemas.microsoft.com/office/drawing/2014/main" id="{1171046F-5617-4ED9-95FD-C852EDB51C0F}"/>
                  </a:ext>
                </a:extLst>
              </p:cNvPr>
              <p:cNvSpPr/>
              <p:nvPr/>
            </p:nvSpPr>
            <p:spPr bwMode="auto">
              <a:xfrm>
                <a:off x="6089650" y="4684713"/>
                <a:ext cx="1200150" cy="798513"/>
              </a:xfrm>
              <a:custGeom>
                <a:avLst/>
                <a:gdLst>
                  <a:gd name="T0" fmla="*/ 756 w 756"/>
                  <a:gd name="T1" fmla="*/ 0 h 503"/>
                  <a:gd name="T2" fmla="*/ 756 w 756"/>
                  <a:gd name="T3" fmla="*/ 124 h 503"/>
                  <a:gd name="T4" fmla="*/ 0 w 756"/>
                  <a:gd name="T5" fmla="*/ 503 h 503"/>
                  <a:gd name="T6" fmla="*/ 0 w 756"/>
                  <a:gd name="T7" fmla="*/ 379 h 503"/>
                  <a:gd name="T8" fmla="*/ 756 w 756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6" h="503">
                    <a:moveTo>
                      <a:pt x="756" y="0"/>
                    </a:moveTo>
                    <a:lnTo>
                      <a:pt x="756" y="124"/>
                    </a:lnTo>
                    <a:lnTo>
                      <a:pt x="0" y="503"/>
                    </a:lnTo>
                    <a:lnTo>
                      <a:pt x="0" y="379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3" name="ïṩ1iḋe">
                <a:extLst>
                  <a:ext uri="{FF2B5EF4-FFF2-40B4-BE49-F238E27FC236}">
                    <a16:creationId xmlns:a16="http://schemas.microsoft.com/office/drawing/2014/main" id="{4C3D2FBC-E0F0-4E26-9BB0-CD69092CFB36}"/>
                  </a:ext>
                </a:extLst>
              </p:cNvPr>
              <p:cNvSpPr/>
              <p:nvPr/>
            </p:nvSpPr>
            <p:spPr bwMode="auto">
              <a:xfrm>
                <a:off x="4889500" y="4090988"/>
                <a:ext cx="2400300" cy="1195388"/>
              </a:xfrm>
              <a:custGeom>
                <a:avLst/>
                <a:gdLst>
                  <a:gd name="T0" fmla="*/ 756 w 1512"/>
                  <a:gd name="T1" fmla="*/ 0 h 753"/>
                  <a:gd name="T2" fmla="*/ 1512 w 1512"/>
                  <a:gd name="T3" fmla="*/ 374 h 753"/>
                  <a:gd name="T4" fmla="*/ 756 w 1512"/>
                  <a:gd name="T5" fmla="*/ 753 h 753"/>
                  <a:gd name="T6" fmla="*/ 0 w 1512"/>
                  <a:gd name="T7" fmla="*/ 374 h 753"/>
                  <a:gd name="T8" fmla="*/ 756 w 1512"/>
                  <a:gd name="T9" fmla="*/ 0 h 753"/>
                  <a:gd name="T10" fmla="*/ 300 w 1512"/>
                  <a:gd name="T11" fmla="*/ 374 h 753"/>
                  <a:gd name="T12" fmla="*/ 756 w 1512"/>
                  <a:gd name="T13" fmla="*/ 603 h 753"/>
                  <a:gd name="T14" fmla="*/ 1211 w 1512"/>
                  <a:gd name="T15" fmla="*/ 374 h 753"/>
                  <a:gd name="T16" fmla="*/ 756 w 1512"/>
                  <a:gd name="T17" fmla="*/ 150 h 753"/>
                  <a:gd name="T18" fmla="*/ 300 w 1512"/>
                  <a:gd name="T19" fmla="*/ 374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2" h="753">
                    <a:moveTo>
                      <a:pt x="756" y="0"/>
                    </a:moveTo>
                    <a:lnTo>
                      <a:pt x="1512" y="374"/>
                    </a:lnTo>
                    <a:lnTo>
                      <a:pt x="756" y="753"/>
                    </a:lnTo>
                    <a:lnTo>
                      <a:pt x="0" y="374"/>
                    </a:lnTo>
                    <a:lnTo>
                      <a:pt x="756" y="0"/>
                    </a:lnTo>
                    <a:close/>
                    <a:moveTo>
                      <a:pt x="300" y="374"/>
                    </a:moveTo>
                    <a:lnTo>
                      <a:pt x="756" y="603"/>
                    </a:lnTo>
                    <a:lnTo>
                      <a:pt x="1211" y="374"/>
                    </a:lnTo>
                    <a:lnTo>
                      <a:pt x="756" y="150"/>
                    </a:lnTo>
                    <a:lnTo>
                      <a:pt x="300" y="37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5" name="i$ḷíḍê">
              <a:extLst>
                <a:ext uri="{FF2B5EF4-FFF2-40B4-BE49-F238E27FC236}">
                  <a16:creationId xmlns:a16="http://schemas.microsoft.com/office/drawing/2014/main" id="{0DB4C192-63CB-4FCD-AB92-BF7E6E6FC2A9}"/>
                </a:ext>
              </a:extLst>
            </p:cNvPr>
            <p:cNvGrpSpPr/>
            <p:nvPr/>
          </p:nvGrpSpPr>
          <p:grpSpPr>
            <a:xfrm>
              <a:off x="4715384" y="2958650"/>
              <a:ext cx="3095624" cy="1013381"/>
              <a:chOff x="4889500" y="2678113"/>
              <a:chExt cx="2400300" cy="1392238"/>
            </a:xfrm>
          </p:grpSpPr>
          <p:sp>
            <p:nvSpPr>
              <p:cNvPr id="56" name="íṡ1ïḍè">
                <a:extLst>
                  <a:ext uri="{FF2B5EF4-FFF2-40B4-BE49-F238E27FC236}">
                    <a16:creationId xmlns:a16="http://schemas.microsoft.com/office/drawing/2014/main" id="{F8FF7DB0-35C5-4AF1-BE60-13B54D5E85BD}"/>
                  </a:ext>
                </a:extLst>
              </p:cNvPr>
              <p:cNvSpPr/>
              <p:nvPr/>
            </p:nvSpPr>
            <p:spPr bwMode="auto">
              <a:xfrm>
                <a:off x="5365750" y="2916238"/>
                <a:ext cx="723900" cy="558800"/>
              </a:xfrm>
              <a:custGeom>
                <a:avLst/>
                <a:gdLst>
                  <a:gd name="T0" fmla="*/ 456 w 456"/>
                  <a:gd name="T1" fmla="*/ 0 h 352"/>
                  <a:gd name="T2" fmla="*/ 456 w 456"/>
                  <a:gd name="T3" fmla="*/ 123 h 352"/>
                  <a:gd name="T4" fmla="*/ 0 w 456"/>
                  <a:gd name="T5" fmla="*/ 352 h 352"/>
                  <a:gd name="T6" fmla="*/ 0 w 456"/>
                  <a:gd name="T7" fmla="*/ 229 h 352"/>
                  <a:gd name="T8" fmla="*/ 456 w 456"/>
                  <a:gd name="T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6" h="352">
                    <a:moveTo>
                      <a:pt x="456" y="0"/>
                    </a:moveTo>
                    <a:lnTo>
                      <a:pt x="456" y="123"/>
                    </a:lnTo>
                    <a:lnTo>
                      <a:pt x="0" y="352"/>
                    </a:lnTo>
                    <a:lnTo>
                      <a:pt x="0" y="229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7" name="îSliḍè">
                <a:extLst>
                  <a:ext uri="{FF2B5EF4-FFF2-40B4-BE49-F238E27FC236}">
                    <a16:creationId xmlns:a16="http://schemas.microsoft.com/office/drawing/2014/main" id="{A00F017A-C456-4DDE-B5C9-AC0E89A64C4E}"/>
                  </a:ext>
                </a:extLst>
              </p:cNvPr>
              <p:cNvSpPr/>
              <p:nvPr/>
            </p:nvSpPr>
            <p:spPr bwMode="auto">
              <a:xfrm>
                <a:off x="4889500" y="2916238"/>
                <a:ext cx="1922463" cy="1154113"/>
              </a:xfrm>
              <a:custGeom>
                <a:avLst/>
                <a:gdLst>
                  <a:gd name="T0" fmla="*/ 1211 w 1211"/>
                  <a:gd name="T1" fmla="*/ 229 h 727"/>
                  <a:gd name="T2" fmla="*/ 1211 w 1211"/>
                  <a:gd name="T3" fmla="*/ 352 h 727"/>
                  <a:gd name="T4" fmla="*/ 756 w 1211"/>
                  <a:gd name="T5" fmla="*/ 123 h 727"/>
                  <a:gd name="T6" fmla="*/ 756 w 1211"/>
                  <a:gd name="T7" fmla="*/ 0 h 727"/>
                  <a:gd name="T8" fmla="*/ 1211 w 1211"/>
                  <a:gd name="T9" fmla="*/ 229 h 727"/>
                  <a:gd name="T10" fmla="*/ 0 w 1211"/>
                  <a:gd name="T11" fmla="*/ 352 h 727"/>
                  <a:gd name="T12" fmla="*/ 756 w 1211"/>
                  <a:gd name="T13" fmla="*/ 727 h 727"/>
                  <a:gd name="T14" fmla="*/ 756 w 1211"/>
                  <a:gd name="T15" fmla="*/ 603 h 727"/>
                  <a:gd name="T16" fmla="*/ 0 w 1211"/>
                  <a:gd name="T17" fmla="*/ 229 h 727"/>
                  <a:gd name="T18" fmla="*/ 0 w 1211"/>
                  <a:gd name="T19" fmla="*/ 352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1" h="727">
                    <a:moveTo>
                      <a:pt x="1211" y="229"/>
                    </a:moveTo>
                    <a:lnTo>
                      <a:pt x="1211" y="352"/>
                    </a:lnTo>
                    <a:lnTo>
                      <a:pt x="756" y="123"/>
                    </a:lnTo>
                    <a:lnTo>
                      <a:pt x="756" y="0"/>
                    </a:lnTo>
                    <a:lnTo>
                      <a:pt x="1211" y="229"/>
                    </a:lnTo>
                    <a:close/>
                    <a:moveTo>
                      <a:pt x="0" y="352"/>
                    </a:moveTo>
                    <a:lnTo>
                      <a:pt x="756" y="727"/>
                    </a:lnTo>
                    <a:lnTo>
                      <a:pt x="756" y="603"/>
                    </a:lnTo>
                    <a:lnTo>
                      <a:pt x="0" y="229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8" name="íSľîdè">
                <a:extLst>
                  <a:ext uri="{FF2B5EF4-FFF2-40B4-BE49-F238E27FC236}">
                    <a16:creationId xmlns:a16="http://schemas.microsoft.com/office/drawing/2014/main" id="{DF166A74-4A25-4102-936B-EBB89BF1A2C3}"/>
                  </a:ext>
                </a:extLst>
              </p:cNvPr>
              <p:cNvSpPr/>
              <p:nvPr/>
            </p:nvSpPr>
            <p:spPr bwMode="auto">
              <a:xfrm>
                <a:off x="6089650" y="3279776"/>
                <a:ext cx="1200150" cy="790575"/>
              </a:xfrm>
              <a:custGeom>
                <a:avLst/>
                <a:gdLst>
                  <a:gd name="T0" fmla="*/ 756 w 756"/>
                  <a:gd name="T1" fmla="*/ 0 h 498"/>
                  <a:gd name="T2" fmla="*/ 756 w 756"/>
                  <a:gd name="T3" fmla="*/ 123 h 498"/>
                  <a:gd name="T4" fmla="*/ 0 w 756"/>
                  <a:gd name="T5" fmla="*/ 498 h 498"/>
                  <a:gd name="T6" fmla="*/ 0 w 756"/>
                  <a:gd name="T7" fmla="*/ 374 h 498"/>
                  <a:gd name="T8" fmla="*/ 756 w 756"/>
                  <a:gd name="T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6" h="498">
                    <a:moveTo>
                      <a:pt x="756" y="0"/>
                    </a:moveTo>
                    <a:lnTo>
                      <a:pt x="756" y="123"/>
                    </a:lnTo>
                    <a:lnTo>
                      <a:pt x="0" y="498"/>
                    </a:lnTo>
                    <a:lnTo>
                      <a:pt x="0" y="37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9" name="íSlïďê">
                <a:extLst>
                  <a:ext uri="{FF2B5EF4-FFF2-40B4-BE49-F238E27FC236}">
                    <a16:creationId xmlns:a16="http://schemas.microsoft.com/office/drawing/2014/main" id="{A94A27BD-451D-4EF4-8E32-B63FDA5B640A}"/>
                  </a:ext>
                </a:extLst>
              </p:cNvPr>
              <p:cNvSpPr/>
              <p:nvPr/>
            </p:nvSpPr>
            <p:spPr bwMode="auto">
              <a:xfrm>
                <a:off x="4889500" y="2678113"/>
                <a:ext cx="2400300" cy="1195388"/>
              </a:xfrm>
              <a:custGeom>
                <a:avLst/>
                <a:gdLst>
                  <a:gd name="T0" fmla="*/ 756 w 1512"/>
                  <a:gd name="T1" fmla="*/ 0 h 753"/>
                  <a:gd name="T2" fmla="*/ 1512 w 1512"/>
                  <a:gd name="T3" fmla="*/ 379 h 753"/>
                  <a:gd name="T4" fmla="*/ 756 w 1512"/>
                  <a:gd name="T5" fmla="*/ 753 h 753"/>
                  <a:gd name="T6" fmla="*/ 0 w 1512"/>
                  <a:gd name="T7" fmla="*/ 379 h 753"/>
                  <a:gd name="T8" fmla="*/ 756 w 1512"/>
                  <a:gd name="T9" fmla="*/ 0 h 753"/>
                  <a:gd name="T10" fmla="*/ 300 w 1512"/>
                  <a:gd name="T11" fmla="*/ 379 h 753"/>
                  <a:gd name="T12" fmla="*/ 756 w 1512"/>
                  <a:gd name="T13" fmla="*/ 603 h 753"/>
                  <a:gd name="T14" fmla="*/ 1211 w 1512"/>
                  <a:gd name="T15" fmla="*/ 379 h 753"/>
                  <a:gd name="T16" fmla="*/ 756 w 1512"/>
                  <a:gd name="T17" fmla="*/ 150 h 753"/>
                  <a:gd name="T18" fmla="*/ 300 w 1512"/>
                  <a:gd name="T19" fmla="*/ 379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2" h="753">
                    <a:moveTo>
                      <a:pt x="756" y="0"/>
                    </a:moveTo>
                    <a:lnTo>
                      <a:pt x="1512" y="379"/>
                    </a:lnTo>
                    <a:lnTo>
                      <a:pt x="756" y="753"/>
                    </a:lnTo>
                    <a:lnTo>
                      <a:pt x="0" y="379"/>
                    </a:lnTo>
                    <a:lnTo>
                      <a:pt x="756" y="0"/>
                    </a:lnTo>
                    <a:close/>
                    <a:moveTo>
                      <a:pt x="300" y="379"/>
                    </a:moveTo>
                    <a:lnTo>
                      <a:pt x="756" y="603"/>
                    </a:lnTo>
                    <a:lnTo>
                      <a:pt x="1211" y="379"/>
                    </a:lnTo>
                    <a:lnTo>
                      <a:pt x="756" y="150"/>
                    </a:lnTo>
                    <a:lnTo>
                      <a:pt x="300" y="3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6" name="îṧ1ïḋé">
              <a:extLst>
                <a:ext uri="{FF2B5EF4-FFF2-40B4-BE49-F238E27FC236}">
                  <a16:creationId xmlns:a16="http://schemas.microsoft.com/office/drawing/2014/main" id="{8C7660A1-9E33-4ED1-B4AA-B6F96DB6A75F}"/>
                </a:ext>
              </a:extLst>
            </p:cNvPr>
            <p:cNvGrpSpPr/>
            <p:nvPr/>
          </p:nvGrpSpPr>
          <p:grpSpPr>
            <a:xfrm>
              <a:off x="4715384" y="2401209"/>
              <a:ext cx="3095624" cy="1007606"/>
              <a:chOff x="4889500" y="3622676"/>
              <a:chExt cx="2400300" cy="1384300"/>
            </a:xfrm>
          </p:grpSpPr>
          <p:sp>
            <p:nvSpPr>
              <p:cNvPr id="52" name="î$lïḑè">
                <a:extLst>
                  <a:ext uri="{FF2B5EF4-FFF2-40B4-BE49-F238E27FC236}">
                    <a16:creationId xmlns:a16="http://schemas.microsoft.com/office/drawing/2014/main" id="{3B97A447-E4CA-47A0-8D1C-5C54710677F4}"/>
                  </a:ext>
                </a:extLst>
              </p:cNvPr>
              <p:cNvSpPr/>
              <p:nvPr/>
            </p:nvSpPr>
            <p:spPr bwMode="auto">
              <a:xfrm>
                <a:off x="5365750" y="3859213"/>
                <a:ext cx="723900" cy="552450"/>
              </a:xfrm>
              <a:custGeom>
                <a:avLst/>
                <a:gdLst>
                  <a:gd name="T0" fmla="*/ 456 w 456"/>
                  <a:gd name="T1" fmla="*/ 0 h 348"/>
                  <a:gd name="T2" fmla="*/ 456 w 456"/>
                  <a:gd name="T3" fmla="*/ 119 h 348"/>
                  <a:gd name="T4" fmla="*/ 0 w 456"/>
                  <a:gd name="T5" fmla="*/ 348 h 348"/>
                  <a:gd name="T6" fmla="*/ 0 w 456"/>
                  <a:gd name="T7" fmla="*/ 225 h 348"/>
                  <a:gd name="T8" fmla="*/ 456 w 456"/>
                  <a:gd name="T9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6" h="348">
                    <a:moveTo>
                      <a:pt x="456" y="0"/>
                    </a:moveTo>
                    <a:lnTo>
                      <a:pt x="456" y="119"/>
                    </a:lnTo>
                    <a:lnTo>
                      <a:pt x="0" y="348"/>
                    </a:lnTo>
                    <a:lnTo>
                      <a:pt x="0" y="225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3" name="íŝľïdê">
                <a:extLst>
                  <a:ext uri="{FF2B5EF4-FFF2-40B4-BE49-F238E27FC236}">
                    <a16:creationId xmlns:a16="http://schemas.microsoft.com/office/drawing/2014/main" id="{13B80C9E-21BC-472B-AA58-5A93E139A5CC}"/>
                  </a:ext>
                </a:extLst>
              </p:cNvPr>
              <p:cNvSpPr/>
              <p:nvPr/>
            </p:nvSpPr>
            <p:spPr bwMode="auto">
              <a:xfrm>
                <a:off x="4889500" y="3859213"/>
                <a:ext cx="1922463" cy="1147763"/>
              </a:xfrm>
              <a:custGeom>
                <a:avLst/>
                <a:gdLst>
                  <a:gd name="T0" fmla="*/ 1211 w 1211"/>
                  <a:gd name="T1" fmla="*/ 225 h 723"/>
                  <a:gd name="T2" fmla="*/ 1211 w 1211"/>
                  <a:gd name="T3" fmla="*/ 348 h 723"/>
                  <a:gd name="T4" fmla="*/ 756 w 1211"/>
                  <a:gd name="T5" fmla="*/ 119 h 723"/>
                  <a:gd name="T6" fmla="*/ 756 w 1211"/>
                  <a:gd name="T7" fmla="*/ 0 h 723"/>
                  <a:gd name="T8" fmla="*/ 1211 w 1211"/>
                  <a:gd name="T9" fmla="*/ 225 h 723"/>
                  <a:gd name="T10" fmla="*/ 0 w 1211"/>
                  <a:gd name="T11" fmla="*/ 348 h 723"/>
                  <a:gd name="T12" fmla="*/ 756 w 1211"/>
                  <a:gd name="T13" fmla="*/ 723 h 723"/>
                  <a:gd name="T14" fmla="*/ 756 w 1211"/>
                  <a:gd name="T15" fmla="*/ 604 h 723"/>
                  <a:gd name="T16" fmla="*/ 0 w 1211"/>
                  <a:gd name="T17" fmla="*/ 225 h 723"/>
                  <a:gd name="T18" fmla="*/ 0 w 1211"/>
                  <a:gd name="T19" fmla="*/ 348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1" h="723">
                    <a:moveTo>
                      <a:pt x="1211" y="225"/>
                    </a:moveTo>
                    <a:lnTo>
                      <a:pt x="1211" y="348"/>
                    </a:lnTo>
                    <a:lnTo>
                      <a:pt x="756" y="119"/>
                    </a:lnTo>
                    <a:lnTo>
                      <a:pt x="756" y="0"/>
                    </a:lnTo>
                    <a:lnTo>
                      <a:pt x="1211" y="225"/>
                    </a:lnTo>
                    <a:close/>
                    <a:moveTo>
                      <a:pt x="0" y="348"/>
                    </a:moveTo>
                    <a:lnTo>
                      <a:pt x="756" y="723"/>
                    </a:lnTo>
                    <a:lnTo>
                      <a:pt x="756" y="604"/>
                    </a:lnTo>
                    <a:lnTo>
                      <a:pt x="0" y="225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4" name="iS1íḋe">
                <a:extLst>
                  <a:ext uri="{FF2B5EF4-FFF2-40B4-BE49-F238E27FC236}">
                    <a16:creationId xmlns:a16="http://schemas.microsoft.com/office/drawing/2014/main" id="{EC5F513A-EA0D-4E9F-85E2-D6EA0B8080A1}"/>
                  </a:ext>
                </a:extLst>
              </p:cNvPr>
              <p:cNvSpPr/>
              <p:nvPr/>
            </p:nvSpPr>
            <p:spPr bwMode="auto">
              <a:xfrm>
                <a:off x="6089650" y="4216401"/>
                <a:ext cx="1200150" cy="790575"/>
              </a:xfrm>
              <a:custGeom>
                <a:avLst/>
                <a:gdLst>
                  <a:gd name="T0" fmla="*/ 756 w 756"/>
                  <a:gd name="T1" fmla="*/ 0 h 498"/>
                  <a:gd name="T2" fmla="*/ 756 w 756"/>
                  <a:gd name="T3" fmla="*/ 123 h 498"/>
                  <a:gd name="T4" fmla="*/ 0 w 756"/>
                  <a:gd name="T5" fmla="*/ 498 h 498"/>
                  <a:gd name="T6" fmla="*/ 0 w 756"/>
                  <a:gd name="T7" fmla="*/ 379 h 498"/>
                  <a:gd name="T8" fmla="*/ 756 w 756"/>
                  <a:gd name="T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6" h="498">
                    <a:moveTo>
                      <a:pt x="756" y="0"/>
                    </a:moveTo>
                    <a:lnTo>
                      <a:pt x="756" y="123"/>
                    </a:lnTo>
                    <a:lnTo>
                      <a:pt x="0" y="498"/>
                    </a:lnTo>
                    <a:lnTo>
                      <a:pt x="0" y="379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5" name="ï$ļiďé">
                <a:extLst>
                  <a:ext uri="{FF2B5EF4-FFF2-40B4-BE49-F238E27FC236}">
                    <a16:creationId xmlns:a16="http://schemas.microsoft.com/office/drawing/2014/main" id="{001063D6-890B-412A-9978-C80B93EF0B1D}"/>
                  </a:ext>
                </a:extLst>
              </p:cNvPr>
              <p:cNvSpPr/>
              <p:nvPr/>
            </p:nvSpPr>
            <p:spPr bwMode="auto">
              <a:xfrm>
                <a:off x="4889500" y="3622676"/>
                <a:ext cx="2400300" cy="1195388"/>
              </a:xfrm>
              <a:custGeom>
                <a:avLst/>
                <a:gdLst>
                  <a:gd name="T0" fmla="*/ 756 w 1512"/>
                  <a:gd name="T1" fmla="*/ 0 h 753"/>
                  <a:gd name="T2" fmla="*/ 1512 w 1512"/>
                  <a:gd name="T3" fmla="*/ 374 h 753"/>
                  <a:gd name="T4" fmla="*/ 756 w 1512"/>
                  <a:gd name="T5" fmla="*/ 753 h 753"/>
                  <a:gd name="T6" fmla="*/ 0 w 1512"/>
                  <a:gd name="T7" fmla="*/ 374 h 753"/>
                  <a:gd name="T8" fmla="*/ 756 w 1512"/>
                  <a:gd name="T9" fmla="*/ 0 h 753"/>
                  <a:gd name="T10" fmla="*/ 300 w 1512"/>
                  <a:gd name="T11" fmla="*/ 374 h 753"/>
                  <a:gd name="T12" fmla="*/ 756 w 1512"/>
                  <a:gd name="T13" fmla="*/ 603 h 753"/>
                  <a:gd name="T14" fmla="*/ 1211 w 1512"/>
                  <a:gd name="T15" fmla="*/ 374 h 753"/>
                  <a:gd name="T16" fmla="*/ 756 w 1512"/>
                  <a:gd name="T17" fmla="*/ 149 h 753"/>
                  <a:gd name="T18" fmla="*/ 300 w 1512"/>
                  <a:gd name="T19" fmla="*/ 374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2" h="753">
                    <a:moveTo>
                      <a:pt x="756" y="0"/>
                    </a:moveTo>
                    <a:lnTo>
                      <a:pt x="1512" y="374"/>
                    </a:lnTo>
                    <a:lnTo>
                      <a:pt x="756" y="753"/>
                    </a:lnTo>
                    <a:lnTo>
                      <a:pt x="0" y="374"/>
                    </a:lnTo>
                    <a:lnTo>
                      <a:pt x="756" y="0"/>
                    </a:lnTo>
                    <a:close/>
                    <a:moveTo>
                      <a:pt x="300" y="374"/>
                    </a:moveTo>
                    <a:lnTo>
                      <a:pt x="756" y="603"/>
                    </a:lnTo>
                    <a:lnTo>
                      <a:pt x="1211" y="374"/>
                    </a:lnTo>
                    <a:lnTo>
                      <a:pt x="756" y="149"/>
                    </a:lnTo>
                    <a:lnTo>
                      <a:pt x="300" y="3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7" name="íṥlíḓè">
              <a:extLst>
                <a:ext uri="{FF2B5EF4-FFF2-40B4-BE49-F238E27FC236}">
                  <a16:creationId xmlns:a16="http://schemas.microsoft.com/office/drawing/2014/main" id="{A6FB225B-C142-4461-8EFB-9C2A9FC6D953}"/>
                </a:ext>
              </a:extLst>
            </p:cNvPr>
            <p:cNvGrpSpPr/>
            <p:nvPr/>
          </p:nvGrpSpPr>
          <p:grpSpPr>
            <a:xfrm>
              <a:off x="4715384" y="1839132"/>
              <a:ext cx="3095624" cy="1012225"/>
              <a:chOff x="4889500" y="2209801"/>
              <a:chExt cx="2400300" cy="1390650"/>
            </a:xfrm>
          </p:grpSpPr>
          <p:sp>
            <p:nvSpPr>
              <p:cNvPr id="48" name="i$ḷiḋe">
                <a:extLst>
                  <a:ext uri="{FF2B5EF4-FFF2-40B4-BE49-F238E27FC236}">
                    <a16:creationId xmlns:a16="http://schemas.microsoft.com/office/drawing/2014/main" id="{CA8882A5-692B-4DC0-8313-F15DC70FF80A}"/>
                  </a:ext>
                </a:extLst>
              </p:cNvPr>
              <p:cNvSpPr/>
              <p:nvPr/>
            </p:nvSpPr>
            <p:spPr bwMode="auto">
              <a:xfrm>
                <a:off x="5365750" y="2446338"/>
                <a:ext cx="723900" cy="554038"/>
              </a:xfrm>
              <a:custGeom>
                <a:avLst/>
                <a:gdLst>
                  <a:gd name="T0" fmla="*/ 456 w 456"/>
                  <a:gd name="T1" fmla="*/ 0 h 349"/>
                  <a:gd name="T2" fmla="*/ 456 w 456"/>
                  <a:gd name="T3" fmla="*/ 124 h 349"/>
                  <a:gd name="T4" fmla="*/ 0 w 456"/>
                  <a:gd name="T5" fmla="*/ 349 h 349"/>
                  <a:gd name="T6" fmla="*/ 0 w 456"/>
                  <a:gd name="T7" fmla="*/ 230 h 349"/>
                  <a:gd name="T8" fmla="*/ 456 w 456"/>
                  <a:gd name="T9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6" h="349">
                    <a:moveTo>
                      <a:pt x="456" y="0"/>
                    </a:moveTo>
                    <a:lnTo>
                      <a:pt x="456" y="124"/>
                    </a:lnTo>
                    <a:lnTo>
                      <a:pt x="0" y="349"/>
                    </a:lnTo>
                    <a:lnTo>
                      <a:pt x="0" y="230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9" name="îs1îḋè">
                <a:extLst>
                  <a:ext uri="{FF2B5EF4-FFF2-40B4-BE49-F238E27FC236}">
                    <a16:creationId xmlns:a16="http://schemas.microsoft.com/office/drawing/2014/main" id="{BCE5A844-B178-49E2-ABFE-46BC3DDBD159}"/>
                  </a:ext>
                </a:extLst>
              </p:cNvPr>
              <p:cNvSpPr/>
              <p:nvPr/>
            </p:nvSpPr>
            <p:spPr bwMode="auto">
              <a:xfrm>
                <a:off x="4889500" y="2446338"/>
                <a:ext cx="1922463" cy="1154113"/>
              </a:xfrm>
              <a:custGeom>
                <a:avLst/>
                <a:gdLst>
                  <a:gd name="T0" fmla="*/ 1211 w 1211"/>
                  <a:gd name="T1" fmla="*/ 230 h 727"/>
                  <a:gd name="T2" fmla="*/ 1211 w 1211"/>
                  <a:gd name="T3" fmla="*/ 349 h 727"/>
                  <a:gd name="T4" fmla="*/ 756 w 1211"/>
                  <a:gd name="T5" fmla="*/ 124 h 727"/>
                  <a:gd name="T6" fmla="*/ 756 w 1211"/>
                  <a:gd name="T7" fmla="*/ 0 h 727"/>
                  <a:gd name="T8" fmla="*/ 1211 w 1211"/>
                  <a:gd name="T9" fmla="*/ 230 h 727"/>
                  <a:gd name="T10" fmla="*/ 0 w 1211"/>
                  <a:gd name="T11" fmla="*/ 349 h 727"/>
                  <a:gd name="T12" fmla="*/ 756 w 1211"/>
                  <a:gd name="T13" fmla="*/ 727 h 727"/>
                  <a:gd name="T14" fmla="*/ 756 w 1211"/>
                  <a:gd name="T15" fmla="*/ 604 h 727"/>
                  <a:gd name="T16" fmla="*/ 0 w 1211"/>
                  <a:gd name="T17" fmla="*/ 230 h 727"/>
                  <a:gd name="T18" fmla="*/ 0 w 1211"/>
                  <a:gd name="T19" fmla="*/ 34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1" h="727">
                    <a:moveTo>
                      <a:pt x="1211" y="230"/>
                    </a:moveTo>
                    <a:lnTo>
                      <a:pt x="1211" y="349"/>
                    </a:lnTo>
                    <a:lnTo>
                      <a:pt x="756" y="124"/>
                    </a:lnTo>
                    <a:lnTo>
                      <a:pt x="756" y="0"/>
                    </a:lnTo>
                    <a:lnTo>
                      <a:pt x="1211" y="230"/>
                    </a:lnTo>
                    <a:close/>
                    <a:moveTo>
                      <a:pt x="0" y="349"/>
                    </a:moveTo>
                    <a:lnTo>
                      <a:pt x="756" y="727"/>
                    </a:lnTo>
                    <a:lnTo>
                      <a:pt x="756" y="604"/>
                    </a:lnTo>
                    <a:lnTo>
                      <a:pt x="0" y="230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0" name="i$lïḓé">
                <a:extLst>
                  <a:ext uri="{FF2B5EF4-FFF2-40B4-BE49-F238E27FC236}">
                    <a16:creationId xmlns:a16="http://schemas.microsoft.com/office/drawing/2014/main" id="{B29B9309-2B1F-4692-B953-C0C9FDD35393}"/>
                  </a:ext>
                </a:extLst>
              </p:cNvPr>
              <p:cNvSpPr/>
              <p:nvPr/>
            </p:nvSpPr>
            <p:spPr bwMode="auto">
              <a:xfrm>
                <a:off x="6089650" y="2811463"/>
                <a:ext cx="1200150" cy="788988"/>
              </a:xfrm>
              <a:custGeom>
                <a:avLst/>
                <a:gdLst>
                  <a:gd name="T0" fmla="*/ 756 w 756"/>
                  <a:gd name="T1" fmla="*/ 0 h 497"/>
                  <a:gd name="T2" fmla="*/ 756 w 756"/>
                  <a:gd name="T3" fmla="*/ 119 h 497"/>
                  <a:gd name="T4" fmla="*/ 0 w 756"/>
                  <a:gd name="T5" fmla="*/ 497 h 497"/>
                  <a:gd name="T6" fmla="*/ 0 w 756"/>
                  <a:gd name="T7" fmla="*/ 374 h 497"/>
                  <a:gd name="T8" fmla="*/ 756 w 756"/>
                  <a:gd name="T9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6" h="497">
                    <a:moveTo>
                      <a:pt x="756" y="0"/>
                    </a:moveTo>
                    <a:lnTo>
                      <a:pt x="756" y="119"/>
                    </a:lnTo>
                    <a:lnTo>
                      <a:pt x="0" y="497"/>
                    </a:lnTo>
                    <a:lnTo>
                      <a:pt x="0" y="37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1" name="iṥļïḋe">
                <a:extLst>
                  <a:ext uri="{FF2B5EF4-FFF2-40B4-BE49-F238E27FC236}">
                    <a16:creationId xmlns:a16="http://schemas.microsoft.com/office/drawing/2014/main" id="{66778106-AB82-418D-AFBC-E8B02260E19E}"/>
                  </a:ext>
                </a:extLst>
              </p:cNvPr>
              <p:cNvSpPr/>
              <p:nvPr/>
            </p:nvSpPr>
            <p:spPr bwMode="auto">
              <a:xfrm>
                <a:off x="4889500" y="2209801"/>
                <a:ext cx="2400300" cy="1195388"/>
              </a:xfrm>
              <a:custGeom>
                <a:avLst/>
                <a:gdLst>
                  <a:gd name="T0" fmla="*/ 756 w 1512"/>
                  <a:gd name="T1" fmla="*/ 0 h 753"/>
                  <a:gd name="T2" fmla="*/ 1512 w 1512"/>
                  <a:gd name="T3" fmla="*/ 379 h 753"/>
                  <a:gd name="T4" fmla="*/ 756 w 1512"/>
                  <a:gd name="T5" fmla="*/ 753 h 753"/>
                  <a:gd name="T6" fmla="*/ 0 w 1512"/>
                  <a:gd name="T7" fmla="*/ 379 h 753"/>
                  <a:gd name="T8" fmla="*/ 756 w 1512"/>
                  <a:gd name="T9" fmla="*/ 0 h 753"/>
                  <a:gd name="T10" fmla="*/ 300 w 1512"/>
                  <a:gd name="T11" fmla="*/ 379 h 753"/>
                  <a:gd name="T12" fmla="*/ 756 w 1512"/>
                  <a:gd name="T13" fmla="*/ 603 h 753"/>
                  <a:gd name="T14" fmla="*/ 1211 w 1512"/>
                  <a:gd name="T15" fmla="*/ 379 h 753"/>
                  <a:gd name="T16" fmla="*/ 756 w 1512"/>
                  <a:gd name="T17" fmla="*/ 149 h 753"/>
                  <a:gd name="T18" fmla="*/ 300 w 1512"/>
                  <a:gd name="T19" fmla="*/ 379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2" h="753">
                    <a:moveTo>
                      <a:pt x="756" y="0"/>
                    </a:moveTo>
                    <a:lnTo>
                      <a:pt x="1512" y="379"/>
                    </a:lnTo>
                    <a:lnTo>
                      <a:pt x="756" y="753"/>
                    </a:lnTo>
                    <a:lnTo>
                      <a:pt x="0" y="379"/>
                    </a:lnTo>
                    <a:lnTo>
                      <a:pt x="756" y="0"/>
                    </a:lnTo>
                    <a:close/>
                    <a:moveTo>
                      <a:pt x="300" y="379"/>
                    </a:moveTo>
                    <a:lnTo>
                      <a:pt x="756" y="603"/>
                    </a:lnTo>
                    <a:lnTo>
                      <a:pt x="1211" y="379"/>
                    </a:lnTo>
                    <a:lnTo>
                      <a:pt x="756" y="149"/>
                    </a:lnTo>
                    <a:lnTo>
                      <a:pt x="300" y="3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6AC4CDFC-97BE-44CF-B9B5-4BDB636AAAD9}"/>
              </a:ext>
            </a:extLst>
          </p:cNvPr>
          <p:cNvGrpSpPr/>
          <p:nvPr/>
        </p:nvGrpSpPr>
        <p:grpSpPr>
          <a:xfrm>
            <a:off x="4672588" y="2874111"/>
            <a:ext cx="0" cy="3652885"/>
            <a:chOff x="4567627" y="2622986"/>
            <a:chExt cx="0" cy="3263646"/>
          </a:xfrm>
        </p:grpSpPr>
        <p:grpSp>
          <p:nvGrpSpPr>
            <p:cNvPr id="6" name="iṥ1ïḑé">
              <a:extLst>
                <a:ext uri="{FF2B5EF4-FFF2-40B4-BE49-F238E27FC236}">
                  <a16:creationId xmlns:a16="http://schemas.microsoft.com/office/drawing/2014/main" id="{0D695AF2-1DD7-4E6D-953D-B25A1ABD38C0}"/>
                </a:ext>
              </a:extLst>
            </p:cNvPr>
            <p:cNvGrpSpPr/>
            <p:nvPr/>
          </p:nvGrpSpPr>
          <p:grpSpPr>
            <a:xfrm flipH="1">
              <a:off x="4567627" y="2622986"/>
              <a:ext cx="0" cy="846897"/>
              <a:chOff x="33075" y="-1"/>
              <a:chExt cx="3467961" cy="1461015"/>
            </a:xfrm>
          </p:grpSpPr>
          <p:sp>
            <p:nvSpPr>
              <p:cNvPr id="40" name="iśḻïḓe">
                <a:extLst>
                  <a:ext uri="{FF2B5EF4-FFF2-40B4-BE49-F238E27FC236}">
                    <a16:creationId xmlns:a16="http://schemas.microsoft.com/office/drawing/2014/main" id="{CD8C4390-9BF2-4A52-BA85-12AE3DB1F9D8}"/>
                  </a:ext>
                </a:extLst>
              </p:cNvPr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sľídè">
                <a:extLst>
                  <a:ext uri="{FF2B5EF4-FFF2-40B4-BE49-F238E27FC236}">
                    <a16:creationId xmlns:a16="http://schemas.microsoft.com/office/drawing/2014/main" id="{C22D00CD-2781-49A5-9DF6-8CDB2E88304C}"/>
                  </a:ext>
                </a:extLst>
              </p:cNvPr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îṣḻîdè">
              <a:extLst>
                <a:ext uri="{FF2B5EF4-FFF2-40B4-BE49-F238E27FC236}">
                  <a16:creationId xmlns:a16="http://schemas.microsoft.com/office/drawing/2014/main" id="{05E2D4A5-2A9D-4849-8CF5-E7AE06001EEB}"/>
                </a:ext>
              </a:extLst>
            </p:cNvPr>
            <p:cNvGrpSpPr/>
            <p:nvPr/>
          </p:nvGrpSpPr>
          <p:grpSpPr>
            <a:xfrm flipH="1">
              <a:off x="4567627" y="3845619"/>
              <a:ext cx="0" cy="846897"/>
              <a:chOff x="33075" y="-1"/>
              <a:chExt cx="3467961" cy="1461015"/>
            </a:xfrm>
          </p:grpSpPr>
          <p:sp>
            <p:nvSpPr>
              <p:cNvPr id="38" name="îsľîde">
                <a:extLst>
                  <a:ext uri="{FF2B5EF4-FFF2-40B4-BE49-F238E27FC236}">
                    <a16:creationId xmlns:a16="http://schemas.microsoft.com/office/drawing/2014/main" id="{44E29664-D8CF-486E-B0A5-9E17D9181B68}"/>
                  </a:ext>
                </a:extLst>
              </p:cNvPr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ṩ1îďé">
                <a:extLst>
                  <a:ext uri="{FF2B5EF4-FFF2-40B4-BE49-F238E27FC236}">
                    <a16:creationId xmlns:a16="http://schemas.microsoft.com/office/drawing/2014/main" id="{856D3469-4554-4828-9DFB-418654C77CD3}"/>
                  </a:ext>
                </a:extLst>
              </p:cNvPr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îṡ1ïḋé">
              <a:extLst>
                <a:ext uri="{FF2B5EF4-FFF2-40B4-BE49-F238E27FC236}">
                  <a16:creationId xmlns:a16="http://schemas.microsoft.com/office/drawing/2014/main" id="{D9D61CD3-478F-485A-856F-57995810DF5C}"/>
                </a:ext>
              </a:extLst>
            </p:cNvPr>
            <p:cNvGrpSpPr/>
            <p:nvPr/>
          </p:nvGrpSpPr>
          <p:grpSpPr>
            <a:xfrm flipH="1">
              <a:off x="4567627" y="5039735"/>
              <a:ext cx="0" cy="846897"/>
              <a:chOff x="33075" y="-1"/>
              <a:chExt cx="3467961" cy="1461015"/>
            </a:xfrm>
          </p:grpSpPr>
          <p:sp>
            <p:nvSpPr>
              <p:cNvPr id="36" name="iṥľíḋê">
                <a:extLst>
                  <a:ext uri="{FF2B5EF4-FFF2-40B4-BE49-F238E27FC236}">
                    <a16:creationId xmlns:a16="http://schemas.microsoft.com/office/drawing/2014/main" id="{57078D83-31C4-4A1A-A119-A6660F5D22D9}"/>
                  </a:ext>
                </a:extLst>
              </p:cNvPr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islíḋè">
                <a:extLst>
                  <a:ext uri="{FF2B5EF4-FFF2-40B4-BE49-F238E27FC236}">
                    <a16:creationId xmlns:a16="http://schemas.microsoft.com/office/drawing/2014/main" id="{F17ED38D-24EB-42C2-944A-D38537A965A3}"/>
                  </a:ext>
                </a:extLst>
              </p:cNvPr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BCDA98D6-5870-47D4-9B5A-BCCF8E2249FD}"/>
              </a:ext>
            </a:extLst>
          </p:cNvPr>
          <p:cNvGrpSpPr/>
          <p:nvPr/>
        </p:nvGrpSpPr>
        <p:grpSpPr>
          <a:xfrm>
            <a:off x="7469338" y="2182858"/>
            <a:ext cx="43882" cy="3648056"/>
            <a:chOff x="8189314" y="3230838"/>
            <a:chExt cx="42080" cy="3259332"/>
          </a:xfrm>
        </p:grpSpPr>
        <p:grpSp>
          <p:nvGrpSpPr>
            <p:cNvPr id="9" name="íṩlíḑe">
              <a:extLst>
                <a:ext uri="{FF2B5EF4-FFF2-40B4-BE49-F238E27FC236}">
                  <a16:creationId xmlns:a16="http://schemas.microsoft.com/office/drawing/2014/main" id="{A59C5D88-055C-41CE-8DC0-B158F0D68D15}"/>
                </a:ext>
              </a:extLst>
            </p:cNvPr>
            <p:cNvGrpSpPr/>
            <p:nvPr/>
          </p:nvGrpSpPr>
          <p:grpSpPr>
            <a:xfrm flipV="1">
              <a:off x="8189314" y="3230838"/>
              <a:ext cx="0" cy="846897"/>
              <a:chOff x="33075" y="-1"/>
              <a:chExt cx="3467961" cy="1461015"/>
            </a:xfrm>
          </p:grpSpPr>
          <p:sp>
            <p:nvSpPr>
              <p:cNvPr id="34" name="iŝ1iďé">
                <a:extLst>
                  <a:ext uri="{FF2B5EF4-FFF2-40B4-BE49-F238E27FC236}">
                    <a16:creationId xmlns:a16="http://schemas.microsoft.com/office/drawing/2014/main" id="{D4B719FA-C28D-4CE9-A8A1-791C6400C441}"/>
                  </a:ext>
                </a:extLst>
              </p:cNvPr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ṧḻiďé">
                <a:extLst>
                  <a:ext uri="{FF2B5EF4-FFF2-40B4-BE49-F238E27FC236}">
                    <a16:creationId xmlns:a16="http://schemas.microsoft.com/office/drawing/2014/main" id="{900D2725-4C12-4F9E-9B4B-EC95EDB80888}"/>
                  </a:ext>
                </a:extLst>
              </p:cNvPr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íś1ïḑè">
              <a:extLst>
                <a:ext uri="{FF2B5EF4-FFF2-40B4-BE49-F238E27FC236}">
                  <a16:creationId xmlns:a16="http://schemas.microsoft.com/office/drawing/2014/main" id="{4C415FA2-2A9B-408E-AA39-F26599567EDB}"/>
                </a:ext>
              </a:extLst>
            </p:cNvPr>
            <p:cNvGrpSpPr/>
            <p:nvPr/>
          </p:nvGrpSpPr>
          <p:grpSpPr>
            <a:xfrm flipV="1">
              <a:off x="8189314" y="4424954"/>
              <a:ext cx="0" cy="846897"/>
              <a:chOff x="33075" y="-1"/>
              <a:chExt cx="3467961" cy="1461015"/>
            </a:xfrm>
          </p:grpSpPr>
          <p:sp>
            <p:nvSpPr>
              <p:cNvPr id="32" name="íṩlïḑè">
                <a:extLst>
                  <a:ext uri="{FF2B5EF4-FFF2-40B4-BE49-F238E27FC236}">
                    <a16:creationId xmlns:a16="http://schemas.microsoft.com/office/drawing/2014/main" id="{6DADA7AA-D4D1-4DDC-9124-75F9916AADB0}"/>
                  </a:ext>
                </a:extLst>
              </p:cNvPr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iṥľíḋé">
                <a:extLst>
                  <a:ext uri="{FF2B5EF4-FFF2-40B4-BE49-F238E27FC236}">
                    <a16:creationId xmlns:a16="http://schemas.microsoft.com/office/drawing/2014/main" id="{636CAC90-B150-40B0-AF17-A42F28E09702}"/>
                  </a:ext>
                </a:extLst>
              </p:cNvPr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îŝḷîḍê">
              <a:extLst>
                <a:ext uri="{FF2B5EF4-FFF2-40B4-BE49-F238E27FC236}">
                  <a16:creationId xmlns:a16="http://schemas.microsoft.com/office/drawing/2014/main" id="{0CBA1F39-60E4-4755-9068-AFBC2AC649BD}"/>
                </a:ext>
              </a:extLst>
            </p:cNvPr>
            <p:cNvGrpSpPr/>
            <p:nvPr/>
          </p:nvGrpSpPr>
          <p:grpSpPr>
            <a:xfrm flipV="1">
              <a:off x="8231394" y="5643273"/>
              <a:ext cx="0" cy="846897"/>
              <a:chOff x="33075" y="-1"/>
              <a:chExt cx="3467961" cy="1461015"/>
            </a:xfrm>
          </p:grpSpPr>
          <p:sp>
            <p:nvSpPr>
              <p:cNvPr id="30" name="íṡḻiḋé">
                <a:extLst>
                  <a:ext uri="{FF2B5EF4-FFF2-40B4-BE49-F238E27FC236}">
                    <a16:creationId xmlns:a16="http://schemas.microsoft.com/office/drawing/2014/main" id="{4B3A7878-0E7B-47B6-8D00-861CC6C7C869}"/>
                  </a:ext>
                </a:extLst>
              </p:cNvPr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íṥḷîḓè">
                <a:extLst>
                  <a:ext uri="{FF2B5EF4-FFF2-40B4-BE49-F238E27FC236}">
                    <a16:creationId xmlns:a16="http://schemas.microsoft.com/office/drawing/2014/main" id="{3C427161-FBC2-477A-B0EE-8A9D24AE5AA8}"/>
                  </a:ext>
                </a:extLst>
              </p:cNvPr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9" name="ïṡ1íḓè">
            <a:extLst>
              <a:ext uri="{FF2B5EF4-FFF2-40B4-BE49-F238E27FC236}">
                <a16:creationId xmlns:a16="http://schemas.microsoft.com/office/drawing/2014/main" id="{134147E1-B1F6-4335-B119-D2663637C0E5}"/>
              </a:ext>
            </a:extLst>
          </p:cNvPr>
          <p:cNvSpPr txBox="1"/>
          <p:nvPr/>
        </p:nvSpPr>
        <p:spPr>
          <a:xfrm>
            <a:off x="7547642" y="2453644"/>
            <a:ext cx="2889795" cy="65428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marL="457200" indent="-457200">
              <a:spcBef>
                <a:spcPct val="0"/>
              </a:spcBef>
              <a:buSzPct val="100000"/>
              <a:buFont typeface="Wingdings" pitchFamily="2" charset="2"/>
              <a:buAutoNum type="circleNumWdWhitePlain" startAt="6"/>
            </a:pP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PE Teacher’s recruitment test</a:t>
            </a:r>
          </a:p>
        </p:txBody>
      </p:sp>
      <p:sp>
        <p:nvSpPr>
          <p:cNvPr id="27" name="íṧḷiďè">
            <a:extLst>
              <a:ext uri="{FF2B5EF4-FFF2-40B4-BE49-F238E27FC236}">
                <a16:creationId xmlns:a16="http://schemas.microsoft.com/office/drawing/2014/main" id="{827B2F54-C751-4849-A1F9-032B9F59222A}"/>
              </a:ext>
            </a:extLst>
          </p:cNvPr>
          <p:cNvSpPr txBox="1"/>
          <p:nvPr/>
        </p:nvSpPr>
        <p:spPr>
          <a:xfrm>
            <a:off x="7763924" y="3710541"/>
            <a:ext cx="3140163" cy="590129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marL="457200" indent="-457200">
              <a:spcBef>
                <a:spcPct val="0"/>
              </a:spcBef>
              <a:buFont typeface="Wingdings" pitchFamily="2" charset="2"/>
              <a:buAutoNum type="circleNumWdWhitePlain" startAt="4"/>
            </a:pPr>
            <a:r>
              <a:rPr lang="en-US" altLang="zh-TW" sz="2400" b="1" dirty="0">
                <a:solidFill>
                  <a:schemeClr val="bg2">
                    <a:lumMod val="25000"/>
                  </a:schemeClr>
                </a:solidFill>
              </a:rPr>
              <a:t>Teaching Practicum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ïśļíde">
            <a:extLst>
              <a:ext uri="{FF2B5EF4-FFF2-40B4-BE49-F238E27FC236}">
                <a16:creationId xmlns:a16="http://schemas.microsoft.com/office/drawing/2014/main" id="{8E0EBC39-E604-4C37-92FD-9C362E0E1B1A}"/>
              </a:ext>
            </a:extLst>
          </p:cNvPr>
          <p:cNvSpPr txBox="1"/>
          <p:nvPr/>
        </p:nvSpPr>
        <p:spPr>
          <a:xfrm>
            <a:off x="7726994" y="4950317"/>
            <a:ext cx="2491362" cy="689148"/>
          </a:xfrm>
          <a:prstGeom prst="rect">
            <a:avLst/>
          </a:prstGeom>
          <a:noFill/>
        </p:spPr>
        <p:txBody>
          <a:bodyPr wrap="none" lIns="0" tIns="0" rIns="0" bIns="0">
            <a:normAutofit lnSpcReduction="10000"/>
          </a:bodyPr>
          <a:lstStyle/>
          <a:p>
            <a:pPr marL="457200" indent="-457200">
              <a:spcBef>
                <a:spcPct val="0"/>
              </a:spcBef>
              <a:buFont typeface="Wingdings" pitchFamily="2" charset="2"/>
              <a:buAutoNum type="circleNumWdWhitePlain" startAt="2"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Take the Professional </a:t>
            </a:r>
            <a:b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education courses </a:t>
            </a:r>
          </a:p>
        </p:txBody>
      </p:sp>
      <p:sp>
        <p:nvSpPr>
          <p:cNvPr id="21" name="ïṩḻíḍe">
            <a:extLst>
              <a:ext uri="{FF2B5EF4-FFF2-40B4-BE49-F238E27FC236}">
                <a16:creationId xmlns:a16="http://schemas.microsoft.com/office/drawing/2014/main" id="{7D04E2D4-4A62-4BD8-B908-C0B4312C3FEB}"/>
              </a:ext>
            </a:extLst>
          </p:cNvPr>
          <p:cNvSpPr txBox="1"/>
          <p:nvPr/>
        </p:nvSpPr>
        <p:spPr>
          <a:xfrm>
            <a:off x="1590257" y="4251159"/>
            <a:ext cx="5481775" cy="891646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marL="457200" indent="-457200">
              <a:spcBef>
                <a:spcPct val="0"/>
              </a:spcBef>
              <a:buFont typeface="Wingdings" pitchFamily="2" charset="2"/>
              <a:buAutoNum type="circleNumWdWhitePlain" startAt="3"/>
            </a:pP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</a:rPr>
              <a:t>National Teacher </a:t>
            </a:r>
          </a:p>
          <a:p>
            <a:pPr>
              <a:spcBef>
                <a:spcPct val="0"/>
              </a:spcBef>
            </a:pP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</a:rPr>
              <a:t>        Proficiency Test</a:t>
            </a:r>
          </a:p>
        </p:txBody>
      </p:sp>
      <p:sp>
        <p:nvSpPr>
          <p:cNvPr id="73" name="îṩľïďè">
            <a:extLst>
              <a:ext uri="{FF2B5EF4-FFF2-40B4-BE49-F238E27FC236}">
                <a16:creationId xmlns:a16="http://schemas.microsoft.com/office/drawing/2014/main" id="{B77EC0C6-4116-4ECF-AFCF-E798B2021FE0}"/>
              </a:ext>
            </a:extLst>
          </p:cNvPr>
          <p:cNvSpPr txBox="1"/>
          <p:nvPr/>
        </p:nvSpPr>
        <p:spPr>
          <a:xfrm>
            <a:off x="815237" y="3059454"/>
            <a:ext cx="3772405" cy="455663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marL="457200" indent="-457200">
              <a:spcBef>
                <a:spcPct val="0"/>
              </a:spcBef>
              <a:buSzPct val="100000"/>
              <a:buFont typeface="Wingdings" pitchFamily="2" charset="2"/>
              <a:buAutoNum type="circleNumWdWhitePlain" startAt="5"/>
            </a:pP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Get a teacher's license</a:t>
            </a:r>
          </a:p>
        </p:txBody>
      </p:sp>
      <p:sp>
        <p:nvSpPr>
          <p:cNvPr id="77" name="ïṡ1íḓè">
            <a:extLst>
              <a:ext uri="{FF2B5EF4-FFF2-40B4-BE49-F238E27FC236}">
                <a16:creationId xmlns:a16="http://schemas.microsoft.com/office/drawing/2014/main" id="{85C61DBC-86C1-49F8-8A2B-BA1FA5EF1A9C}"/>
              </a:ext>
            </a:extLst>
          </p:cNvPr>
          <p:cNvSpPr txBox="1"/>
          <p:nvPr/>
        </p:nvSpPr>
        <p:spPr>
          <a:xfrm>
            <a:off x="597522" y="5661197"/>
            <a:ext cx="3968179" cy="715111"/>
          </a:xfrm>
          <a:prstGeom prst="rect">
            <a:avLst/>
          </a:prstGeom>
          <a:noFill/>
        </p:spPr>
        <p:txBody>
          <a:bodyPr wrap="none" lIns="0" tIns="0" rIns="0" bIns="0">
            <a:normAutofit lnSpcReduction="10000"/>
          </a:bodyPr>
          <a:lstStyle/>
          <a:p>
            <a:pPr marL="457200" indent="-457200" algn="just">
              <a:spcBef>
                <a:spcPct val="0"/>
              </a:spcBef>
              <a:buFont typeface="Wingdings" pitchFamily="2" charset="2"/>
              <a:buAutoNum type="circleNumWdWhitePlain"/>
            </a:pP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</a:rPr>
              <a:t>Get the qualification of </a:t>
            </a:r>
            <a:br>
              <a:rPr lang="en-US" altLang="zh-TW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</a:rPr>
              <a:t>Teacher Education Program</a:t>
            </a:r>
            <a:endParaRPr lang="en-US" altLang="zh-C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6" name="圖片 75">
            <a:extLst>
              <a:ext uri="{FF2B5EF4-FFF2-40B4-BE49-F238E27FC236}">
                <a16:creationId xmlns:a16="http://schemas.microsoft.com/office/drawing/2014/main" id="{CC2D5432-E031-614C-88D2-DB9A48165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" y="124736"/>
            <a:ext cx="660710" cy="66071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485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BC2B31-29C5-40C0-A13A-5EE24757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957" y="21250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+mn-lt"/>
              </a:rPr>
              <a:t>Admission and Qualification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4" name="iŝlîḍé">
            <a:extLst>
              <a:ext uri="{FF2B5EF4-FFF2-40B4-BE49-F238E27FC236}">
                <a16:creationId xmlns:a16="http://schemas.microsoft.com/office/drawing/2014/main" id="{D006F97D-D00C-4894-8202-6CE7F3A2214C}"/>
              </a:ext>
            </a:extLst>
          </p:cNvPr>
          <p:cNvSpPr/>
          <p:nvPr/>
        </p:nvSpPr>
        <p:spPr>
          <a:xfrm>
            <a:off x="0" y="1287332"/>
            <a:ext cx="12192000" cy="1325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5" name="íṣḻiḑè">
            <a:extLst>
              <a:ext uri="{FF2B5EF4-FFF2-40B4-BE49-F238E27FC236}">
                <a16:creationId xmlns:a16="http://schemas.microsoft.com/office/drawing/2014/main" id="{34C6DFFD-6662-4393-B1A1-A3DD43BE99F7}"/>
              </a:ext>
            </a:extLst>
          </p:cNvPr>
          <p:cNvSpPr/>
          <p:nvPr/>
        </p:nvSpPr>
        <p:spPr>
          <a:xfrm>
            <a:off x="6337569" y="1653731"/>
            <a:ext cx="2491612" cy="605928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t" anchorCtr="0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Freshman</a:t>
            </a:r>
          </a:p>
        </p:txBody>
      </p:sp>
      <p:sp>
        <p:nvSpPr>
          <p:cNvPr id="6" name="ïSḻîḓè">
            <a:extLst>
              <a:ext uri="{FF2B5EF4-FFF2-40B4-BE49-F238E27FC236}">
                <a16:creationId xmlns:a16="http://schemas.microsoft.com/office/drawing/2014/main" id="{8DE8CEBE-73F3-4D68-83F1-06E471373ACF}"/>
              </a:ext>
            </a:extLst>
          </p:cNvPr>
          <p:cNvSpPr/>
          <p:nvPr/>
        </p:nvSpPr>
        <p:spPr>
          <a:xfrm>
            <a:off x="0" y="2612894"/>
            <a:ext cx="12192000" cy="12855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ṡ1iďê">
            <a:extLst>
              <a:ext uri="{FF2B5EF4-FFF2-40B4-BE49-F238E27FC236}">
                <a16:creationId xmlns:a16="http://schemas.microsoft.com/office/drawing/2014/main" id="{24070B8C-A84A-449F-9ACA-A42C90365BF8}"/>
              </a:ext>
            </a:extLst>
          </p:cNvPr>
          <p:cNvSpPr/>
          <p:nvPr/>
        </p:nvSpPr>
        <p:spPr>
          <a:xfrm>
            <a:off x="7403114" y="2998400"/>
            <a:ext cx="2491612" cy="60592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t" anchorCtr="0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Sophomore</a:t>
            </a:r>
          </a:p>
        </p:txBody>
      </p:sp>
      <p:sp>
        <p:nvSpPr>
          <p:cNvPr id="8" name="işľíḓe">
            <a:extLst>
              <a:ext uri="{FF2B5EF4-FFF2-40B4-BE49-F238E27FC236}">
                <a16:creationId xmlns:a16="http://schemas.microsoft.com/office/drawing/2014/main" id="{F5CF8D66-9DC6-460D-AABB-9CCDA04AABC8}"/>
              </a:ext>
            </a:extLst>
          </p:cNvPr>
          <p:cNvSpPr/>
          <p:nvPr/>
        </p:nvSpPr>
        <p:spPr>
          <a:xfrm>
            <a:off x="0" y="3898864"/>
            <a:ext cx="12192000" cy="12855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ṩḻiḋê">
            <a:extLst>
              <a:ext uri="{FF2B5EF4-FFF2-40B4-BE49-F238E27FC236}">
                <a16:creationId xmlns:a16="http://schemas.microsoft.com/office/drawing/2014/main" id="{ADA34DEE-D439-4D7F-B0EF-2A946942B103}"/>
              </a:ext>
            </a:extLst>
          </p:cNvPr>
          <p:cNvSpPr/>
          <p:nvPr/>
        </p:nvSpPr>
        <p:spPr>
          <a:xfrm>
            <a:off x="8468659" y="4343069"/>
            <a:ext cx="2491612" cy="60592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t" anchorCtr="0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Junior</a:t>
            </a:r>
          </a:p>
        </p:txBody>
      </p:sp>
      <p:sp>
        <p:nvSpPr>
          <p:cNvPr id="10" name="islïḑê">
            <a:extLst>
              <a:ext uri="{FF2B5EF4-FFF2-40B4-BE49-F238E27FC236}">
                <a16:creationId xmlns:a16="http://schemas.microsoft.com/office/drawing/2014/main" id="{AD05DDD1-D9CB-492A-812E-9321BCC98C0F}"/>
              </a:ext>
            </a:extLst>
          </p:cNvPr>
          <p:cNvSpPr/>
          <p:nvPr/>
        </p:nvSpPr>
        <p:spPr>
          <a:xfrm>
            <a:off x="0" y="5184457"/>
            <a:ext cx="12192000" cy="12855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iṣľîḓê">
            <a:extLst>
              <a:ext uri="{FF2B5EF4-FFF2-40B4-BE49-F238E27FC236}">
                <a16:creationId xmlns:a16="http://schemas.microsoft.com/office/drawing/2014/main" id="{994AE28B-22C7-441D-9758-4CBD61893DF1}"/>
              </a:ext>
            </a:extLst>
          </p:cNvPr>
          <p:cNvSpPr/>
          <p:nvPr/>
        </p:nvSpPr>
        <p:spPr>
          <a:xfrm>
            <a:off x="9534205" y="5687739"/>
            <a:ext cx="2491612" cy="6059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t" anchorCtr="0">
            <a:normAutofit lnSpcReduction="10000"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Senior</a:t>
            </a:r>
          </a:p>
        </p:txBody>
      </p:sp>
      <p:sp>
        <p:nvSpPr>
          <p:cNvPr id="12" name="îSľíḋe">
            <a:extLst>
              <a:ext uri="{FF2B5EF4-FFF2-40B4-BE49-F238E27FC236}">
                <a16:creationId xmlns:a16="http://schemas.microsoft.com/office/drawing/2014/main" id="{1488F509-BA91-4C85-8345-2F59B3ECD1EB}"/>
              </a:ext>
            </a:extLst>
          </p:cNvPr>
          <p:cNvSpPr/>
          <p:nvPr/>
        </p:nvSpPr>
        <p:spPr bwMode="auto">
          <a:xfrm>
            <a:off x="575186" y="1675298"/>
            <a:ext cx="7159976" cy="83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Cultivate professional Physical education ability.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Qualify for</a:t>
            </a:r>
            <a:r>
              <a:rPr lang="zh-TW" altLang="en-US" dirty="0"/>
              <a:t> </a:t>
            </a:r>
            <a:r>
              <a:rPr lang="en-US" altLang="zh-TW" dirty="0"/>
              <a:t>Teacher Education Program(</a:t>
            </a:r>
            <a:r>
              <a:rPr lang="en-US" altLang="zh-TW" dirty="0">
                <a:solidFill>
                  <a:srgbClr val="FF0000"/>
                </a:solidFill>
              </a:rPr>
              <a:t>Top 70% </a:t>
            </a:r>
            <a:r>
              <a:rPr lang="en-US" altLang="zh-TW" dirty="0"/>
              <a:t>)</a:t>
            </a:r>
            <a:endParaRPr lang="en-US" altLang="zh-CN" dirty="0"/>
          </a:p>
        </p:txBody>
      </p:sp>
      <p:sp>
        <p:nvSpPr>
          <p:cNvPr id="13" name="ïṧḻîḓe">
            <a:extLst>
              <a:ext uri="{FF2B5EF4-FFF2-40B4-BE49-F238E27FC236}">
                <a16:creationId xmlns:a16="http://schemas.microsoft.com/office/drawing/2014/main" id="{782AC2E6-5E3F-4B22-ABDD-BA213F18C1C0}"/>
              </a:ext>
            </a:extLst>
          </p:cNvPr>
          <p:cNvSpPr txBox="1"/>
          <p:nvPr/>
        </p:nvSpPr>
        <p:spPr bwMode="auto">
          <a:xfrm>
            <a:off x="175136" y="1376147"/>
            <a:ext cx="2841964" cy="3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First stage of qualification</a:t>
            </a:r>
          </a:p>
        </p:txBody>
      </p:sp>
      <p:sp>
        <p:nvSpPr>
          <p:cNvPr id="14" name="ïsḻiḋê">
            <a:extLst>
              <a:ext uri="{FF2B5EF4-FFF2-40B4-BE49-F238E27FC236}">
                <a16:creationId xmlns:a16="http://schemas.microsoft.com/office/drawing/2014/main" id="{F5921B1A-7BFA-447A-968C-18FC2DD27BCB}"/>
              </a:ext>
            </a:extLst>
          </p:cNvPr>
          <p:cNvSpPr/>
          <p:nvPr/>
        </p:nvSpPr>
        <p:spPr bwMode="auto">
          <a:xfrm>
            <a:off x="879978" y="3039744"/>
            <a:ext cx="7159976" cy="9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After that, The </a:t>
            </a:r>
            <a:r>
              <a:rPr lang="en-US" altLang="zh-TW" dirty="0">
                <a:solidFill>
                  <a:srgbClr val="FF0000"/>
                </a:solidFill>
              </a:rPr>
              <a:t>top 40% </a:t>
            </a:r>
            <a:r>
              <a:rPr lang="en-US" altLang="zh-TW" dirty="0"/>
              <a:t>get formal qualification.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Take the Professional education and the physical education courses</a:t>
            </a:r>
            <a:endParaRPr lang="en-US" altLang="zh-CN" sz="1400" dirty="0"/>
          </a:p>
        </p:txBody>
      </p:sp>
      <p:sp>
        <p:nvSpPr>
          <p:cNvPr id="15" name="íṩļïḍê">
            <a:extLst>
              <a:ext uri="{FF2B5EF4-FFF2-40B4-BE49-F238E27FC236}">
                <a16:creationId xmlns:a16="http://schemas.microsoft.com/office/drawing/2014/main" id="{A8A52FB9-E04C-4E45-B265-9D7E70C6F2E0}"/>
              </a:ext>
            </a:extLst>
          </p:cNvPr>
          <p:cNvSpPr txBox="1"/>
          <p:nvPr/>
        </p:nvSpPr>
        <p:spPr bwMode="auto">
          <a:xfrm>
            <a:off x="558849" y="2691805"/>
            <a:ext cx="2127108" cy="3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b="1" dirty="0"/>
              <a:t>O</a:t>
            </a:r>
            <a:r>
              <a:rPr lang="en-US" altLang="zh-CN" sz="1800" b="1" dirty="0"/>
              <a:t>fficially qualified</a:t>
            </a:r>
          </a:p>
        </p:txBody>
      </p:sp>
      <p:sp>
        <p:nvSpPr>
          <p:cNvPr id="16" name="îṡḷíďe">
            <a:extLst>
              <a:ext uri="{FF2B5EF4-FFF2-40B4-BE49-F238E27FC236}">
                <a16:creationId xmlns:a16="http://schemas.microsoft.com/office/drawing/2014/main" id="{47A25482-6F24-4820-855F-3C06541FC509}"/>
              </a:ext>
            </a:extLst>
          </p:cNvPr>
          <p:cNvSpPr/>
          <p:nvPr/>
        </p:nvSpPr>
        <p:spPr bwMode="auto">
          <a:xfrm>
            <a:off x="1598442" y="4307617"/>
            <a:ext cx="7159976" cy="90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Lesson Plan of Physical Education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Intern</a:t>
            </a:r>
            <a:r>
              <a:rPr lang="en-US" altLang="zh-CN" dirty="0"/>
              <a:t> teacher(Just </a:t>
            </a:r>
            <a:r>
              <a:rPr lang="en-US" altLang="zh-CN" dirty="0" smtClean="0"/>
              <a:t>observation)</a:t>
            </a:r>
            <a:endParaRPr lang="en-US" altLang="zh-CN" dirty="0"/>
          </a:p>
        </p:txBody>
      </p:sp>
      <p:sp>
        <p:nvSpPr>
          <p:cNvPr id="17" name="ïsḷiḍè">
            <a:extLst>
              <a:ext uri="{FF2B5EF4-FFF2-40B4-BE49-F238E27FC236}">
                <a16:creationId xmlns:a16="http://schemas.microsoft.com/office/drawing/2014/main" id="{748E8187-425D-43F6-961F-6F57CD6941C9}"/>
              </a:ext>
            </a:extLst>
          </p:cNvPr>
          <p:cNvSpPr txBox="1"/>
          <p:nvPr/>
        </p:nvSpPr>
        <p:spPr bwMode="auto">
          <a:xfrm>
            <a:off x="1052376" y="3972865"/>
            <a:ext cx="4378188" cy="3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b="1" dirty="0"/>
              <a:t>Teaching Practicum: Physical Education(I)</a:t>
            </a:r>
            <a:endParaRPr lang="en-US" altLang="zh-CN" sz="1800" b="1" dirty="0"/>
          </a:p>
        </p:txBody>
      </p:sp>
      <p:sp>
        <p:nvSpPr>
          <p:cNvPr id="18" name="îŝḷîḋê">
            <a:extLst>
              <a:ext uri="{FF2B5EF4-FFF2-40B4-BE49-F238E27FC236}">
                <a16:creationId xmlns:a16="http://schemas.microsoft.com/office/drawing/2014/main" id="{6A556907-1FC9-43DB-BAB3-E9814CBC3B4F}"/>
              </a:ext>
            </a:extLst>
          </p:cNvPr>
          <p:cNvSpPr/>
          <p:nvPr/>
        </p:nvSpPr>
        <p:spPr bwMode="auto">
          <a:xfrm>
            <a:off x="2131845" y="5591015"/>
            <a:ext cx="7159976" cy="87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Intern teacher(Teaching)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Preparing for the Teacher Qualification Exam</a:t>
            </a:r>
            <a:endParaRPr lang="en-US" altLang="zh-CN" dirty="0"/>
          </a:p>
        </p:txBody>
      </p:sp>
      <p:sp>
        <p:nvSpPr>
          <p:cNvPr id="19" name="îṡḷíďê">
            <a:extLst>
              <a:ext uri="{FF2B5EF4-FFF2-40B4-BE49-F238E27FC236}">
                <a16:creationId xmlns:a16="http://schemas.microsoft.com/office/drawing/2014/main" id="{CB93B984-226F-49C4-8A66-35A7F3A1C2B2}"/>
              </a:ext>
            </a:extLst>
          </p:cNvPr>
          <p:cNvSpPr txBox="1"/>
          <p:nvPr/>
        </p:nvSpPr>
        <p:spPr bwMode="auto">
          <a:xfrm>
            <a:off x="1568504" y="5213209"/>
            <a:ext cx="4690429" cy="3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Teaching Practicum: Physical Education(II)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74B1CA89-DAC3-4A2B-B1CC-BA01C3972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214" y="0"/>
            <a:ext cx="934786" cy="73529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89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>
            <a:extLst>
              <a:ext uri="{FF2B5EF4-FFF2-40B4-BE49-F238E27FC236}">
                <a16:creationId xmlns:a16="http://schemas.microsoft.com/office/drawing/2014/main" id="{EAE3112F-8588-F945-9CFB-CD6E582DF60E}"/>
              </a:ext>
            </a:extLst>
          </p:cNvPr>
          <p:cNvGrpSpPr/>
          <p:nvPr/>
        </p:nvGrpSpPr>
        <p:grpSpPr>
          <a:xfrm>
            <a:off x="814754" y="1774329"/>
            <a:ext cx="4620157" cy="4635063"/>
            <a:chOff x="1261241" y="1250730"/>
            <a:chExt cx="5236780" cy="4950373"/>
          </a:xfrm>
        </p:grpSpPr>
        <p:sp>
          <p:nvSpPr>
            <p:cNvPr id="21" name="圓角矩形 20">
              <a:extLst>
                <a:ext uri="{FF2B5EF4-FFF2-40B4-BE49-F238E27FC236}">
                  <a16:creationId xmlns:a16="http://schemas.microsoft.com/office/drawing/2014/main" id="{2DF37F3A-2E5E-794D-A71F-D7232355EFCB}"/>
                </a:ext>
              </a:extLst>
            </p:cNvPr>
            <p:cNvSpPr/>
            <p:nvPr/>
          </p:nvSpPr>
          <p:spPr>
            <a:xfrm>
              <a:off x="1261241" y="1250730"/>
              <a:ext cx="5236780" cy="4950373"/>
            </a:xfrm>
            <a:prstGeom prst="roundRect">
              <a:avLst>
                <a:gd name="adj" fmla="val 381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600"/>
            </a:p>
          </p:txBody>
        </p:sp>
        <p:sp>
          <p:nvSpPr>
            <p:cNvPr id="8" name="圓角矩形 7">
              <a:extLst>
                <a:ext uri="{FF2B5EF4-FFF2-40B4-BE49-F238E27FC236}">
                  <a16:creationId xmlns:a16="http://schemas.microsoft.com/office/drawing/2014/main" id="{0F75717A-7F6C-3143-B1D7-B78237E329A2}"/>
                </a:ext>
              </a:extLst>
            </p:cNvPr>
            <p:cNvSpPr/>
            <p:nvPr/>
          </p:nvSpPr>
          <p:spPr>
            <a:xfrm>
              <a:off x="1387364" y="1382773"/>
              <a:ext cx="4960883" cy="775504"/>
            </a:xfrm>
            <a:prstGeom prst="roundRect">
              <a:avLst>
                <a:gd name="adj" fmla="val 8535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000" b="1" dirty="0"/>
                <a:t>Undergraduate Program</a:t>
              </a:r>
            </a:p>
            <a:p>
              <a:pPr algn="ctr"/>
              <a:r>
                <a:rPr kumimoji="1" lang="en-US" altLang="zh-TW" sz="2000" b="1" dirty="0"/>
                <a:t>(128 credits)</a:t>
              </a:r>
              <a:endParaRPr kumimoji="1" lang="zh-TW" altLang="en-US" sz="2000" b="1" dirty="0"/>
            </a:p>
          </p:txBody>
        </p:sp>
        <p:sp>
          <p:nvSpPr>
            <p:cNvPr id="10" name="圓角矩形 9">
              <a:extLst>
                <a:ext uri="{FF2B5EF4-FFF2-40B4-BE49-F238E27FC236}">
                  <a16:creationId xmlns:a16="http://schemas.microsoft.com/office/drawing/2014/main" id="{3324EEAC-03DA-EC42-9D94-41CD0A8D8C4A}"/>
                </a:ext>
              </a:extLst>
            </p:cNvPr>
            <p:cNvSpPr/>
            <p:nvPr/>
          </p:nvSpPr>
          <p:spPr>
            <a:xfrm>
              <a:off x="1387364" y="2354316"/>
              <a:ext cx="2477927" cy="2490952"/>
            </a:xfrm>
            <a:prstGeom prst="roundRect">
              <a:avLst>
                <a:gd name="adj" fmla="val 7208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b="1" dirty="0"/>
                <a:t>General education courses</a:t>
              </a:r>
            </a:p>
            <a:p>
              <a:pPr algn="ctr"/>
              <a:r>
                <a:rPr kumimoji="1" lang="en-US" altLang="zh-TW" b="1" dirty="0"/>
                <a:t>(28 credits)</a:t>
              </a:r>
              <a:endParaRPr kumimoji="1" lang="zh-TW" altLang="en-US" b="1" dirty="0"/>
            </a:p>
            <a:p>
              <a:pPr algn="ctr"/>
              <a:endParaRPr kumimoji="1" lang="zh-TW" altLang="en-US" sz="1600" b="1" dirty="0"/>
            </a:p>
          </p:txBody>
        </p:sp>
        <p:sp>
          <p:nvSpPr>
            <p:cNvPr id="12" name="圓角矩形 11">
              <a:extLst>
                <a:ext uri="{FF2B5EF4-FFF2-40B4-BE49-F238E27FC236}">
                  <a16:creationId xmlns:a16="http://schemas.microsoft.com/office/drawing/2014/main" id="{60D98000-AD97-6A4F-8527-0EEFC002E219}"/>
                </a:ext>
              </a:extLst>
            </p:cNvPr>
            <p:cNvSpPr/>
            <p:nvPr/>
          </p:nvSpPr>
          <p:spPr>
            <a:xfrm>
              <a:off x="4129908" y="2354315"/>
              <a:ext cx="2218340" cy="2490951"/>
            </a:xfrm>
            <a:prstGeom prst="roundRect">
              <a:avLst>
                <a:gd name="adj" fmla="val 855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Department required </a:t>
              </a:r>
              <a:r>
                <a:rPr kumimoji="1" lang="en-US" altLang="zh-TW" sz="1600" b="1" dirty="0"/>
                <a:t>courses</a:t>
              </a:r>
            </a:p>
            <a:p>
              <a:pPr algn="ctr"/>
              <a:r>
                <a:rPr kumimoji="1" lang="en-US" altLang="zh-TW" sz="1600" b="1" dirty="0"/>
                <a:t>(46 credits)</a:t>
              </a:r>
              <a:endParaRPr kumimoji="1" lang="zh-TW" altLang="en-US" sz="1600" b="1" dirty="0"/>
            </a:p>
            <a:p>
              <a:pPr algn="ctr">
                <a:lnSpc>
                  <a:spcPct val="150000"/>
                </a:lnSpc>
              </a:pPr>
              <a:endParaRPr kumimoji="1"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圓角矩形 12">
              <a:extLst>
                <a:ext uri="{FF2B5EF4-FFF2-40B4-BE49-F238E27FC236}">
                  <a16:creationId xmlns:a16="http://schemas.microsoft.com/office/drawing/2014/main" id="{054ACFDA-70E9-5545-BCA8-E667C8E4D755}"/>
                </a:ext>
              </a:extLst>
            </p:cNvPr>
            <p:cNvSpPr/>
            <p:nvPr/>
          </p:nvSpPr>
          <p:spPr>
            <a:xfrm>
              <a:off x="1503633" y="5000866"/>
              <a:ext cx="4843461" cy="991630"/>
            </a:xfrm>
            <a:prstGeom prst="roundRect">
              <a:avLst>
                <a:gd name="adj" fmla="val 7208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Other elective </a:t>
              </a:r>
              <a:r>
                <a:rPr kumimoji="1" lang="en-US" altLang="zh-TW" sz="1600" b="1" dirty="0"/>
                <a:t>courses</a:t>
              </a:r>
            </a:p>
            <a:p>
              <a:pPr algn="ctr"/>
              <a:r>
                <a:rPr kumimoji="1" lang="en-US" altLang="zh-TW" sz="1600" b="1" dirty="0"/>
                <a:t>(33 credits)</a:t>
              </a:r>
              <a:endParaRPr kumimoji="1" lang="zh-TW" altLang="en-US" sz="1600" b="1" dirty="0"/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F62E3E47-65EE-9E47-A81E-457FEFC801C5}"/>
              </a:ext>
            </a:extLst>
          </p:cNvPr>
          <p:cNvGrpSpPr/>
          <p:nvPr/>
        </p:nvGrpSpPr>
        <p:grpSpPr>
          <a:xfrm>
            <a:off x="5541547" y="1774329"/>
            <a:ext cx="3767061" cy="4635063"/>
            <a:chOff x="6534807" y="1250730"/>
            <a:chExt cx="4269827" cy="4950373"/>
          </a:xfrm>
        </p:grpSpPr>
        <p:sp>
          <p:nvSpPr>
            <p:cNvPr id="22" name="圓角矩形 21">
              <a:extLst>
                <a:ext uri="{FF2B5EF4-FFF2-40B4-BE49-F238E27FC236}">
                  <a16:creationId xmlns:a16="http://schemas.microsoft.com/office/drawing/2014/main" id="{9D053A2C-D778-D449-A507-F0F1A83DA84E}"/>
                </a:ext>
              </a:extLst>
            </p:cNvPr>
            <p:cNvSpPr/>
            <p:nvPr/>
          </p:nvSpPr>
          <p:spPr>
            <a:xfrm>
              <a:off x="6534807" y="1250730"/>
              <a:ext cx="4269827" cy="4950373"/>
            </a:xfrm>
            <a:prstGeom prst="roundRect">
              <a:avLst>
                <a:gd name="adj" fmla="val 3309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600"/>
            </a:p>
          </p:txBody>
        </p:sp>
        <p:sp>
          <p:nvSpPr>
            <p:cNvPr id="9" name="圓角矩形 8">
              <a:extLst>
                <a:ext uri="{FF2B5EF4-FFF2-40B4-BE49-F238E27FC236}">
                  <a16:creationId xmlns:a16="http://schemas.microsoft.com/office/drawing/2014/main" id="{A3EAA45F-4C4C-0A42-A1A8-D36D19351D66}"/>
                </a:ext>
              </a:extLst>
            </p:cNvPr>
            <p:cNvSpPr/>
            <p:nvPr/>
          </p:nvSpPr>
          <p:spPr>
            <a:xfrm>
              <a:off x="6679324" y="1382773"/>
              <a:ext cx="3871000" cy="775504"/>
            </a:xfrm>
            <a:prstGeom prst="roundRect">
              <a:avLst>
                <a:gd name="adj" fmla="val 8535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" altLang="zh-TW" sz="2000" b="1" dirty="0"/>
                <a:t>Professional Program</a:t>
              </a:r>
            </a:p>
            <a:p>
              <a:pPr algn="ctr"/>
              <a:r>
                <a:rPr kumimoji="1" lang="en-US" altLang="zh-TW" sz="2000" b="1" dirty="0"/>
                <a:t>(76 credits)</a:t>
              </a:r>
              <a:endParaRPr kumimoji="1" lang="zh-TW" altLang="en-US" sz="2000" b="1" dirty="0"/>
            </a:p>
          </p:txBody>
        </p:sp>
        <p:sp>
          <p:nvSpPr>
            <p:cNvPr id="15" name="圓角矩形 14">
              <a:extLst>
                <a:ext uri="{FF2B5EF4-FFF2-40B4-BE49-F238E27FC236}">
                  <a16:creationId xmlns:a16="http://schemas.microsoft.com/office/drawing/2014/main" id="{C2E67B1B-918F-9644-866F-AF2879F218AE}"/>
                </a:ext>
              </a:extLst>
            </p:cNvPr>
            <p:cNvSpPr/>
            <p:nvPr/>
          </p:nvSpPr>
          <p:spPr>
            <a:xfrm>
              <a:off x="6701942" y="2354315"/>
              <a:ext cx="3848381" cy="1749977"/>
            </a:xfrm>
            <a:prstGeom prst="roundRect">
              <a:avLst>
                <a:gd name="adj" fmla="val 7208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000" b="1" dirty="0"/>
                <a:t>Professional Program in PE</a:t>
              </a:r>
            </a:p>
            <a:p>
              <a:pPr algn="ctr"/>
              <a:r>
                <a:rPr kumimoji="1" lang="en-US" altLang="zh-TW" sz="2000" b="1" dirty="0"/>
                <a:t>(50 credits)</a:t>
              </a:r>
              <a:endParaRPr kumimoji="1" lang="zh-TW" altLang="en-US" sz="2000" b="1" dirty="0"/>
            </a:p>
          </p:txBody>
        </p:sp>
        <p:sp>
          <p:nvSpPr>
            <p:cNvPr id="19" name="圓角矩形 18">
              <a:extLst>
                <a:ext uri="{FF2B5EF4-FFF2-40B4-BE49-F238E27FC236}">
                  <a16:creationId xmlns:a16="http://schemas.microsoft.com/office/drawing/2014/main" id="{4BFE4D1C-2290-624B-8747-5C8359CCBE5E}"/>
                </a:ext>
              </a:extLst>
            </p:cNvPr>
            <p:cNvSpPr/>
            <p:nvPr/>
          </p:nvSpPr>
          <p:spPr>
            <a:xfrm>
              <a:off x="6701942" y="4242520"/>
              <a:ext cx="3848381" cy="1749977"/>
            </a:xfrm>
            <a:prstGeom prst="roundRect">
              <a:avLst>
                <a:gd name="adj" fmla="val 7208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" altLang="zh-TW" sz="2000" b="1" dirty="0"/>
                <a:t>Professional Program in Education</a:t>
              </a:r>
            </a:p>
            <a:p>
              <a:pPr algn="ctr"/>
              <a:r>
                <a:rPr kumimoji="1" lang="en-US" altLang="zh-TW" sz="2000" b="1" dirty="0"/>
                <a:t>(26 credits)</a:t>
              </a:r>
              <a:endParaRPr kumimoji="1" lang="zh-TW" altLang="en-US" sz="2000" b="1" dirty="0"/>
            </a:p>
          </p:txBody>
        </p:sp>
      </p:grpSp>
      <p:sp>
        <p:nvSpPr>
          <p:cNvPr id="26" name="圓角矩形圖說文字 25">
            <a:extLst>
              <a:ext uri="{FF2B5EF4-FFF2-40B4-BE49-F238E27FC236}">
                <a16:creationId xmlns:a16="http://schemas.microsoft.com/office/drawing/2014/main" id="{D2C19ABB-E64F-D841-905F-1BB57DF9B205}"/>
              </a:ext>
            </a:extLst>
          </p:cNvPr>
          <p:cNvSpPr/>
          <p:nvPr/>
        </p:nvSpPr>
        <p:spPr>
          <a:xfrm>
            <a:off x="9875520" y="4514482"/>
            <a:ext cx="1787467" cy="1894910"/>
          </a:xfrm>
          <a:prstGeom prst="wedgeRoundRectCallout">
            <a:avLst>
              <a:gd name="adj1" fmla="val -101009"/>
              <a:gd name="adj2" fmla="val 9313"/>
              <a:gd name="adj3" fmla="val 16667"/>
            </a:avLst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zh-TW" b="1" dirty="0">
                <a:solidFill>
                  <a:schemeClr val="accent2">
                    <a:lumMod val="75000"/>
                  </a:schemeClr>
                </a:solidFill>
              </a:rPr>
              <a:t>PE Teaching Practicum </a:t>
            </a:r>
          </a:p>
          <a:p>
            <a:pPr algn="ctr"/>
            <a:endParaRPr kumimoji="1" lang="en" altLang="zh-TW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kumimoji="1" lang="en" altLang="zh-TW" b="1" dirty="0">
                <a:solidFill>
                  <a:schemeClr val="accent2">
                    <a:lumMod val="75000"/>
                  </a:schemeClr>
                </a:solidFill>
              </a:rPr>
              <a:t>PE Teaching Materials &amp; Methods</a:t>
            </a:r>
            <a:endParaRPr kumimoji="1"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圓角矩形圖說文字 17">
            <a:extLst>
              <a:ext uri="{FF2B5EF4-FFF2-40B4-BE49-F238E27FC236}">
                <a16:creationId xmlns:a16="http://schemas.microsoft.com/office/drawing/2014/main" id="{FBAD995D-907A-8D4A-B8E4-AD5894F32297}"/>
              </a:ext>
            </a:extLst>
          </p:cNvPr>
          <p:cNvSpPr/>
          <p:nvPr/>
        </p:nvSpPr>
        <p:spPr>
          <a:xfrm>
            <a:off x="9875521" y="3125145"/>
            <a:ext cx="1787466" cy="1150063"/>
          </a:xfrm>
          <a:prstGeom prst="wedgeRoundRectCallout">
            <a:avLst>
              <a:gd name="adj1" fmla="val -109391"/>
              <a:gd name="adj2" fmla="val 12781"/>
              <a:gd name="adj3" fmla="val 16667"/>
            </a:avLst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zh-TW" sz="2400" b="1" dirty="0">
                <a:solidFill>
                  <a:schemeClr val="accent2">
                    <a:lumMod val="75000"/>
                  </a:schemeClr>
                </a:solidFill>
              </a:rPr>
              <a:t>Sport Pedagogy</a:t>
            </a:r>
            <a:endParaRPr kumimoji="1" lang="zh-TW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7561208-2F49-F746-BDBF-31918300F901}"/>
              </a:ext>
            </a:extLst>
          </p:cNvPr>
          <p:cNvSpPr txBox="1"/>
          <p:nvPr/>
        </p:nvSpPr>
        <p:spPr>
          <a:xfrm>
            <a:off x="9663788" y="2177985"/>
            <a:ext cx="256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 err="1"/>
              <a:t>Mosston’s</a:t>
            </a:r>
            <a:r>
              <a:rPr kumimoji="1" lang="en-US" altLang="zh-TW" sz="2000" b="1" dirty="0"/>
              <a:t> Teaching Spectrum</a:t>
            </a:r>
            <a:endParaRPr kumimoji="1" lang="zh-TW" altLang="en-US" sz="2000" b="1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316230" y="549777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PETE</a:t>
            </a:r>
            <a:r>
              <a:rPr kumimoji="1" lang="zh-TW" altLang="en-US" sz="4400" b="1" dirty="0"/>
              <a:t> </a:t>
            </a:r>
            <a:r>
              <a:rPr kumimoji="1" lang="en" altLang="zh-TW" sz="4400" b="1" dirty="0"/>
              <a:t>P</a:t>
            </a:r>
            <a:r>
              <a:rPr lang="en" altLang="zh-TW" sz="4400" b="1" dirty="0"/>
              <a:t>rogrammes in </a:t>
            </a:r>
            <a:r>
              <a:rPr lang="en-US" altLang="zh-TW" sz="4400" b="1" dirty="0"/>
              <a:t>NTNU</a:t>
            </a:r>
            <a:endParaRPr kumimoji="1" lang="zh-TW" altLang="en-US" sz="4400" b="1" dirty="0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FF415C15-ACAD-DA47-8103-35152458F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4" y="89567"/>
            <a:ext cx="660710" cy="660710"/>
          </a:xfrm>
          <a:prstGeom prst="ellipse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F0AA9877-2A69-9C40-B91F-6D26DB7F3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1" y="1211401"/>
            <a:ext cx="2389777" cy="1002495"/>
          </a:xfrm>
          <a:prstGeom prst="rect">
            <a:avLst/>
          </a:prstGeom>
        </p:spPr>
      </p:pic>
      <p:cxnSp>
        <p:nvCxnSpPr>
          <p:cNvPr id="3" name="直線箭頭接點 2">
            <a:extLst>
              <a:ext uri="{FF2B5EF4-FFF2-40B4-BE49-F238E27FC236}">
                <a16:creationId xmlns:a16="http://schemas.microsoft.com/office/drawing/2014/main" id="{8B357DEC-C06A-454A-8AB5-9B09436F9C50}"/>
              </a:ext>
            </a:extLst>
          </p:cNvPr>
          <p:cNvCxnSpPr/>
          <p:nvPr/>
        </p:nvCxnSpPr>
        <p:spPr>
          <a:xfrm>
            <a:off x="10780664" y="2746545"/>
            <a:ext cx="163285" cy="5857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5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7428E284-FB32-C64B-8AFC-5B2ADF409C0E}"/>
              </a:ext>
            </a:extLst>
          </p:cNvPr>
          <p:cNvCxnSpPr/>
          <p:nvPr/>
        </p:nvCxnSpPr>
        <p:spPr>
          <a:xfrm>
            <a:off x="8042032" y="3223846"/>
            <a:ext cx="0" cy="318446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EFDC7F43-71A2-2E4F-8ED4-8DFA9F2DA8D4}"/>
              </a:ext>
            </a:extLst>
          </p:cNvPr>
          <p:cNvCxnSpPr/>
          <p:nvPr/>
        </p:nvCxnSpPr>
        <p:spPr>
          <a:xfrm>
            <a:off x="3130062" y="3223846"/>
            <a:ext cx="0" cy="318446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A2A685-2528-9E43-9CC6-27191CF944D9}"/>
              </a:ext>
            </a:extLst>
          </p:cNvPr>
          <p:cNvSpPr txBox="1"/>
          <p:nvPr/>
        </p:nvSpPr>
        <p:spPr>
          <a:xfrm>
            <a:off x="2085505" y="390204"/>
            <a:ext cx="70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400" b="1" dirty="0"/>
              <a:t>PETE</a:t>
            </a:r>
            <a:r>
              <a:rPr kumimoji="1" lang="zh-TW" altLang="en-US" sz="4400" b="1" dirty="0"/>
              <a:t> </a:t>
            </a:r>
            <a:r>
              <a:rPr kumimoji="1" lang="en" altLang="zh-TW" sz="4400" b="1" dirty="0"/>
              <a:t>P</a:t>
            </a:r>
            <a:r>
              <a:rPr lang="en" altLang="zh-TW" sz="4400" b="1" dirty="0"/>
              <a:t>rogrammes in </a:t>
            </a:r>
            <a:r>
              <a:rPr lang="en-US" altLang="zh-TW" sz="4400" b="1" dirty="0"/>
              <a:t>NTNU</a:t>
            </a:r>
            <a:endParaRPr kumimoji="1" lang="zh-TW" altLang="en-US" sz="4400" b="1" dirty="0"/>
          </a:p>
        </p:txBody>
      </p:sp>
      <p:sp>
        <p:nvSpPr>
          <p:cNvPr id="2" name="向右箭號 1">
            <a:extLst>
              <a:ext uri="{FF2B5EF4-FFF2-40B4-BE49-F238E27FC236}">
                <a16:creationId xmlns:a16="http://schemas.microsoft.com/office/drawing/2014/main" id="{7B3D3FB7-DCB1-9C4A-B372-B6C040C53FE7}"/>
              </a:ext>
            </a:extLst>
          </p:cNvPr>
          <p:cNvSpPr/>
          <p:nvPr/>
        </p:nvSpPr>
        <p:spPr>
          <a:xfrm>
            <a:off x="0" y="2373086"/>
            <a:ext cx="11451771" cy="105591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bg1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DBAB39C-8642-D349-A1B4-7EF151903293}"/>
              </a:ext>
            </a:extLst>
          </p:cNvPr>
          <p:cNvSpPr txBox="1"/>
          <p:nvPr/>
        </p:nvSpPr>
        <p:spPr>
          <a:xfrm>
            <a:off x="-1825037" y="271488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Sport Pedagogy</a:t>
            </a:r>
            <a:endParaRPr kumimoji="1"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B127D08-1316-634C-BF47-473AF55E6924}"/>
              </a:ext>
            </a:extLst>
          </p:cNvPr>
          <p:cNvSpPr txBox="1"/>
          <p:nvPr/>
        </p:nvSpPr>
        <p:spPr>
          <a:xfrm>
            <a:off x="6426334" y="2688419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Practicum 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BD4371D-CC03-6E43-92E7-B710713936AD}"/>
              </a:ext>
            </a:extLst>
          </p:cNvPr>
          <p:cNvSpPr txBox="1"/>
          <p:nvPr/>
        </p:nvSpPr>
        <p:spPr>
          <a:xfrm>
            <a:off x="2155371" y="2700988"/>
            <a:ext cx="68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" altLang="zh-TW" sz="2000" b="1" dirty="0">
                <a:solidFill>
                  <a:schemeClr val="bg1"/>
                </a:solidFill>
              </a:rPr>
              <a:t>PE Teaching Materials &amp; Methods</a:t>
            </a:r>
            <a:endParaRPr kumimoji="1"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D1A4612A-3181-FC41-8DBA-409030887733}"/>
              </a:ext>
            </a:extLst>
          </p:cNvPr>
          <p:cNvSpPr txBox="1"/>
          <p:nvPr/>
        </p:nvSpPr>
        <p:spPr>
          <a:xfrm>
            <a:off x="-615171" y="1395996"/>
            <a:ext cx="34672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sophomore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水滴形 22">
            <a:extLst>
              <a:ext uri="{FF2B5EF4-FFF2-40B4-BE49-F238E27FC236}">
                <a16:creationId xmlns:a16="http://schemas.microsoft.com/office/drawing/2014/main" id="{6903B7EE-68D0-5E45-9BE4-2BBAF0E5504A}"/>
              </a:ext>
            </a:extLst>
          </p:cNvPr>
          <p:cNvSpPr/>
          <p:nvPr/>
        </p:nvSpPr>
        <p:spPr>
          <a:xfrm rot="8118875">
            <a:off x="657441" y="1752037"/>
            <a:ext cx="746684" cy="740706"/>
          </a:xfrm>
          <a:prstGeom prst="teardrop">
            <a:avLst>
              <a:gd name="adj" fmla="val 10026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0E8A9F64-62E3-CD4D-A81E-8EDD258C4E40}"/>
              </a:ext>
            </a:extLst>
          </p:cNvPr>
          <p:cNvSpPr/>
          <p:nvPr/>
        </p:nvSpPr>
        <p:spPr>
          <a:xfrm>
            <a:off x="838603" y="1923953"/>
            <a:ext cx="384360" cy="40011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19257F6-A55B-4957-A613-3E932A99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214" y="0"/>
            <a:ext cx="934786" cy="735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71FE5E7-4EE8-4545-9C43-0C3C541C805E}"/>
              </a:ext>
            </a:extLst>
          </p:cNvPr>
          <p:cNvSpPr txBox="1"/>
          <p:nvPr/>
        </p:nvSpPr>
        <p:spPr>
          <a:xfrm>
            <a:off x="3763661" y="1386265"/>
            <a:ext cx="34672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Junior</a:t>
            </a:r>
          </a:p>
        </p:txBody>
      </p:sp>
      <p:sp>
        <p:nvSpPr>
          <p:cNvPr id="12" name="水滴形 11">
            <a:extLst>
              <a:ext uri="{FF2B5EF4-FFF2-40B4-BE49-F238E27FC236}">
                <a16:creationId xmlns:a16="http://schemas.microsoft.com/office/drawing/2014/main" id="{36B63DA8-1DD3-2C40-AD88-D45FA07563D3}"/>
              </a:ext>
            </a:extLst>
          </p:cNvPr>
          <p:cNvSpPr/>
          <p:nvPr/>
        </p:nvSpPr>
        <p:spPr>
          <a:xfrm rot="8118875">
            <a:off x="5123933" y="1742306"/>
            <a:ext cx="746684" cy="740706"/>
          </a:xfrm>
          <a:prstGeom prst="teardrop">
            <a:avLst>
              <a:gd name="adj" fmla="val 10026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DDC61FC-8A02-BD42-B567-040DB6BC15AE}"/>
              </a:ext>
            </a:extLst>
          </p:cNvPr>
          <p:cNvSpPr/>
          <p:nvPr/>
        </p:nvSpPr>
        <p:spPr>
          <a:xfrm>
            <a:off x="5305095" y="1914222"/>
            <a:ext cx="384360" cy="40011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3A18352-C4C5-6D47-92AA-5555ABD572BE}"/>
              </a:ext>
            </a:extLst>
          </p:cNvPr>
          <p:cNvGrpSpPr/>
          <p:nvPr/>
        </p:nvGrpSpPr>
        <p:grpSpPr>
          <a:xfrm>
            <a:off x="8188021" y="1395996"/>
            <a:ext cx="3467228" cy="1096747"/>
            <a:chOff x="3916061" y="1538665"/>
            <a:chExt cx="3467228" cy="1096747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14853B1B-648E-8A40-9FD3-0E459C045A5E}"/>
                </a:ext>
              </a:extLst>
            </p:cNvPr>
            <p:cNvSpPr txBox="1"/>
            <p:nvPr/>
          </p:nvSpPr>
          <p:spPr>
            <a:xfrm>
              <a:off x="3916061" y="1538665"/>
              <a:ext cx="34672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/>
                <a:t>Senior</a:t>
              </a:r>
            </a:p>
          </p:txBody>
        </p:sp>
        <p:sp>
          <p:nvSpPr>
            <p:cNvPr id="15" name="水滴形 14">
              <a:extLst>
                <a:ext uri="{FF2B5EF4-FFF2-40B4-BE49-F238E27FC236}">
                  <a16:creationId xmlns:a16="http://schemas.microsoft.com/office/drawing/2014/main" id="{C21DB935-96F3-7544-9852-26537EACE487}"/>
                </a:ext>
              </a:extLst>
            </p:cNvPr>
            <p:cNvSpPr/>
            <p:nvPr/>
          </p:nvSpPr>
          <p:spPr>
            <a:xfrm rot="8118875">
              <a:off x="5276333" y="1894706"/>
              <a:ext cx="746684" cy="740706"/>
            </a:xfrm>
            <a:prstGeom prst="teardrop">
              <a:avLst>
                <a:gd name="adj" fmla="val 100266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7006E48C-12E8-344F-B093-CB620FE4B276}"/>
                </a:ext>
              </a:extLst>
            </p:cNvPr>
            <p:cNvSpPr/>
            <p:nvPr/>
          </p:nvSpPr>
          <p:spPr>
            <a:xfrm>
              <a:off x="5457495" y="2066622"/>
              <a:ext cx="384360" cy="40011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B0BD0C97-0E0C-6640-8C92-8B68028E48E7}"/>
              </a:ext>
            </a:extLst>
          </p:cNvPr>
          <p:cNvGrpSpPr/>
          <p:nvPr/>
        </p:nvGrpSpPr>
        <p:grpSpPr>
          <a:xfrm>
            <a:off x="-1" y="3495645"/>
            <a:ext cx="8042030" cy="621323"/>
            <a:chOff x="-1" y="3495645"/>
            <a:chExt cx="8042030" cy="621323"/>
          </a:xfrm>
        </p:grpSpPr>
        <p:sp>
          <p:nvSpPr>
            <p:cNvPr id="4" name="向右箭號 3">
              <a:extLst>
                <a:ext uri="{FF2B5EF4-FFF2-40B4-BE49-F238E27FC236}">
                  <a16:creationId xmlns:a16="http://schemas.microsoft.com/office/drawing/2014/main" id="{FEFB7B6E-8AEF-F44F-9D36-4100F243E267}"/>
                </a:ext>
              </a:extLst>
            </p:cNvPr>
            <p:cNvSpPr/>
            <p:nvPr/>
          </p:nvSpPr>
          <p:spPr>
            <a:xfrm>
              <a:off x="-1" y="3495645"/>
              <a:ext cx="8042030" cy="621323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480BCC55-4C6D-1241-B331-5A865E37EEEA}"/>
                </a:ext>
              </a:extLst>
            </p:cNvPr>
            <p:cNvSpPr txBox="1"/>
            <p:nvPr/>
          </p:nvSpPr>
          <p:spPr>
            <a:xfrm>
              <a:off x="1222963" y="3550197"/>
              <a:ext cx="37409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tx2">
                      <a:lumMod val="75000"/>
                    </a:schemeClr>
                  </a:solidFill>
                </a:rPr>
                <a:t> Storage</a:t>
              </a:r>
              <a:endParaRPr kumimoji="1" lang="zh-TW" altLang="en-US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FD2A0A2F-ACBF-094C-AA37-EC8A89B461AA}"/>
              </a:ext>
            </a:extLst>
          </p:cNvPr>
          <p:cNvGrpSpPr/>
          <p:nvPr/>
        </p:nvGrpSpPr>
        <p:grpSpPr>
          <a:xfrm>
            <a:off x="-2" y="4497615"/>
            <a:ext cx="8042025" cy="621323"/>
            <a:chOff x="-1" y="3495645"/>
            <a:chExt cx="8042025" cy="621323"/>
          </a:xfrm>
        </p:grpSpPr>
        <p:sp>
          <p:nvSpPr>
            <p:cNvPr id="22" name="向右箭號 21">
              <a:extLst>
                <a:ext uri="{FF2B5EF4-FFF2-40B4-BE49-F238E27FC236}">
                  <a16:creationId xmlns:a16="http://schemas.microsoft.com/office/drawing/2014/main" id="{8CF9B742-6DB4-AD4F-8853-939423AC05DE}"/>
                </a:ext>
              </a:extLst>
            </p:cNvPr>
            <p:cNvSpPr/>
            <p:nvPr/>
          </p:nvSpPr>
          <p:spPr>
            <a:xfrm>
              <a:off x="-1" y="3495645"/>
              <a:ext cx="8042025" cy="621323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EB56430B-CFBE-B847-8702-BE691967DDE1}"/>
                </a:ext>
              </a:extLst>
            </p:cNvPr>
            <p:cNvSpPr txBox="1"/>
            <p:nvPr/>
          </p:nvSpPr>
          <p:spPr>
            <a:xfrm>
              <a:off x="1222963" y="3550197"/>
              <a:ext cx="37409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tx2">
                      <a:lumMod val="75000"/>
                    </a:schemeClr>
                  </a:solidFill>
                </a:rPr>
                <a:t> Retrieval</a:t>
              </a:r>
              <a:endParaRPr kumimoji="1" lang="zh-TW" altLang="en-US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02C390F3-4413-014E-A29C-5F569CFBC38E}"/>
              </a:ext>
            </a:extLst>
          </p:cNvPr>
          <p:cNvGrpSpPr/>
          <p:nvPr/>
        </p:nvGrpSpPr>
        <p:grpSpPr>
          <a:xfrm>
            <a:off x="1711569" y="5566230"/>
            <a:ext cx="9557633" cy="621323"/>
            <a:chOff x="-2148649" y="3495645"/>
            <a:chExt cx="9557633" cy="621323"/>
          </a:xfrm>
        </p:grpSpPr>
        <p:sp>
          <p:nvSpPr>
            <p:cNvPr id="33" name="向右箭號 32">
              <a:extLst>
                <a:ext uri="{FF2B5EF4-FFF2-40B4-BE49-F238E27FC236}">
                  <a16:creationId xmlns:a16="http://schemas.microsoft.com/office/drawing/2014/main" id="{623321E5-EFE6-174E-81A3-959EA96FCD2E}"/>
                </a:ext>
              </a:extLst>
            </p:cNvPr>
            <p:cNvSpPr/>
            <p:nvPr/>
          </p:nvSpPr>
          <p:spPr>
            <a:xfrm>
              <a:off x="-2148649" y="3495645"/>
              <a:ext cx="9557633" cy="621323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C7CB9939-5F68-0545-8B47-1869649AE327}"/>
                </a:ext>
              </a:extLst>
            </p:cNvPr>
            <p:cNvSpPr txBox="1"/>
            <p:nvPr/>
          </p:nvSpPr>
          <p:spPr>
            <a:xfrm>
              <a:off x="1222963" y="3550197"/>
              <a:ext cx="37409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" altLang="zh-TW" sz="2800" b="1" dirty="0">
                  <a:solidFill>
                    <a:schemeClr val="tx2">
                      <a:lumMod val="75000"/>
                    </a:schemeClr>
                  </a:solidFill>
                </a:rPr>
                <a:t> Transformation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1829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810;"/>
  <p:tag name="ISLIDE.VECTOR" val="#18996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589;"/>
</p:tagLst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4343</TotalTime>
  <Words>1019</Words>
  <Application>Microsoft Office PowerPoint</Application>
  <PresentationFormat>寬螢幕</PresentationFormat>
  <Paragraphs>292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等线</vt:lpstr>
      <vt:lpstr>Microsoft YaHei</vt:lpstr>
      <vt:lpstr>微軟正黑體修正</vt:lpstr>
      <vt:lpstr>新細明體</vt:lpstr>
      <vt:lpstr>源泉圓體 B</vt:lpstr>
      <vt:lpstr>標楷體</vt:lpstr>
      <vt:lpstr>Arial</vt:lpstr>
      <vt:lpstr>Calibri</vt:lpstr>
      <vt:lpstr>Calibri Light</vt:lpstr>
      <vt:lpstr>Wingdings</vt:lpstr>
      <vt:lpstr>Office Theme</vt:lpstr>
      <vt:lpstr>PowerPoint 簡報</vt:lpstr>
      <vt:lpstr>Locations in Taiwan</vt:lpstr>
      <vt:lpstr>NTNU in Taipei </vt:lpstr>
      <vt:lpstr>PowerPoint 簡報</vt:lpstr>
      <vt:lpstr>When Robin meet Spectrum…</vt:lpstr>
      <vt:lpstr>How to become a  official teacher in Taiwan</vt:lpstr>
      <vt:lpstr>Admission and Qualification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Locations in Taiwan</dc:title>
  <dc:creator>簡辰娟</dc:creator>
  <cp:lastModifiedBy>Winnie</cp:lastModifiedBy>
  <cp:revision>26</cp:revision>
  <cp:lastPrinted>2022-03-14T10:58:15Z</cp:lastPrinted>
  <dcterms:created xsi:type="dcterms:W3CDTF">2022-03-07T13:13:17Z</dcterms:created>
  <dcterms:modified xsi:type="dcterms:W3CDTF">2022-03-14T11:57:34Z</dcterms:modified>
</cp:coreProperties>
</file>